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34"/>
  </p:notesMasterIdLst>
  <p:sldIdLst>
    <p:sldId id="256" r:id="rId2"/>
    <p:sldId id="257" r:id="rId3"/>
    <p:sldId id="259" r:id="rId4"/>
    <p:sldId id="258" r:id="rId5"/>
    <p:sldId id="260" r:id="rId6"/>
    <p:sldId id="261" r:id="rId7"/>
    <p:sldId id="262" r:id="rId8"/>
    <p:sldId id="263" r:id="rId9"/>
    <p:sldId id="264" r:id="rId10"/>
    <p:sldId id="265" r:id="rId11"/>
    <p:sldId id="266" r:id="rId12"/>
    <p:sldId id="268" r:id="rId13"/>
    <p:sldId id="267" r:id="rId14"/>
    <p:sldId id="269" r:id="rId15"/>
    <p:sldId id="270" r:id="rId16"/>
    <p:sldId id="271" r:id="rId17"/>
    <p:sldId id="272" r:id="rId18"/>
    <p:sldId id="273" r:id="rId19"/>
    <p:sldId id="276" r:id="rId20"/>
    <p:sldId id="275" r:id="rId21"/>
    <p:sldId id="274" r:id="rId22"/>
    <p:sldId id="278" r:id="rId23"/>
    <p:sldId id="279" r:id="rId24"/>
    <p:sldId id="280" r:id="rId25"/>
    <p:sldId id="281" r:id="rId26"/>
    <p:sldId id="282" r:id="rId27"/>
    <p:sldId id="277" r:id="rId28"/>
    <p:sldId id="284" r:id="rId29"/>
    <p:sldId id="283" r:id="rId30"/>
    <p:sldId id="286" r:id="rId31"/>
    <p:sldId id="285" r:id="rId32"/>
    <p:sldId id="287" r:id="rId3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EFF29"/>
    <a:srgbClr val="003635"/>
    <a:srgbClr val="C80064"/>
    <a:srgbClr val="C33A1F"/>
    <a:srgbClr val="0000CC"/>
    <a:srgbClr val="FF2549"/>
    <a:srgbClr val="007033"/>
    <a:srgbClr val="D6370C"/>
    <a:srgbClr val="1D3A00"/>
    <a:srgbClr val="FF85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02"/>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jpg>
</file>

<file path=ppt/media/image30.png>
</file>

<file path=ppt/media/image31.jpe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8/12/2023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t>5</a:t>
            </a:fld>
            <a:endParaRPr lang="en-US"/>
          </a:p>
        </p:txBody>
      </p:sp>
    </p:spTree>
    <p:extLst>
      <p:ext uri="{BB962C8B-B14F-4D97-AF65-F5344CB8AC3E}">
        <p14:creationId xmlns:p14="http://schemas.microsoft.com/office/powerpoint/2010/main" val="1284596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533E96-F078-4B3D-A8F4-F1AF21EBC357}" type="slidenum">
              <a:rPr lang="en-US" smtClean="0"/>
              <a:t>12</a:t>
            </a:fld>
            <a:endParaRPr lang="en-US"/>
          </a:p>
        </p:txBody>
      </p:sp>
    </p:spTree>
    <p:extLst>
      <p:ext uri="{BB962C8B-B14F-4D97-AF65-F5344CB8AC3E}">
        <p14:creationId xmlns:p14="http://schemas.microsoft.com/office/powerpoint/2010/main" val="7654164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40109" y="1423220"/>
            <a:ext cx="8229600" cy="1688688"/>
          </a:xfrm>
          <a:noFill/>
          <a:effectLst>
            <a:outerShdw blurRad="50800" dist="38100" dir="2700000" algn="tl" rotWithShape="0">
              <a:prstClr val="black">
                <a:alpha val="40000"/>
              </a:prstClr>
            </a:outerShdw>
          </a:effectLst>
        </p:spPr>
        <p:txBody>
          <a:bodyPr>
            <a:normAutofit/>
          </a:bodyPr>
          <a:lstStyle>
            <a:lvl1pPr algn="r">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147484" y="3347881"/>
            <a:ext cx="8229600" cy="678426"/>
          </a:xfrm>
        </p:spPr>
        <p:txBody>
          <a:bodyPr>
            <a:normAutofit/>
          </a:bodyPr>
          <a:lstStyle>
            <a:lvl1pPr marL="0" indent="0" algn="r">
              <a:buNone/>
              <a:defRPr sz="2800" b="0" i="0">
                <a:solidFill>
                  <a:srgbClr val="9EFF29"/>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79321" y="298079"/>
            <a:ext cx="8259098" cy="763526"/>
          </a:xfrm>
        </p:spPr>
        <p:txBody>
          <a:bodyPr>
            <a:normAutofit/>
          </a:bodyPr>
          <a:lstStyle>
            <a:lvl1pPr algn="r">
              <a:defRPr sz="3600" baseline="0">
                <a:solidFill>
                  <a:srgbClr val="9EFF29"/>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63714" y="1519084"/>
            <a:ext cx="8246070" cy="3259392"/>
          </a:xfrm>
        </p:spPr>
        <p:txBody>
          <a:bodyPr/>
          <a:lstStyle>
            <a:lvl1pPr algn="l">
              <a:defRPr sz="2800">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92106" y="406537"/>
            <a:ext cx="6283782" cy="725349"/>
          </a:xfrm>
        </p:spPr>
        <p:txBody>
          <a:bodyPr>
            <a:normAutofit/>
          </a:bodyPr>
          <a:lstStyle>
            <a:lvl1pPr algn="l">
              <a:defRPr sz="3600">
                <a:solidFill>
                  <a:srgbClr val="9EFF29"/>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389238" y="1268361"/>
            <a:ext cx="6304935" cy="3420136"/>
          </a:xfrm>
        </p:spPr>
        <p:txBody>
          <a:bodyPr/>
          <a:lstStyle>
            <a:lvl1pPr>
              <a:defRPr sz="2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8/12/2023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0067" y="293770"/>
            <a:ext cx="8093365" cy="763525"/>
          </a:xfrm>
        </p:spPr>
        <p:txBody>
          <a:bodyPr>
            <a:normAutofit/>
          </a:bodyPr>
          <a:lstStyle>
            <a:lvl1pPr algn="r">
              <a:defRPr sz="3600" baseline="0">
                <a:solidFill>
                  <a:srgbClr val="9EFF29"/>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22131" y="1500663"/>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22131" y="1973060"/>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57252" y="1500663"/>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57252" y="1973060"/>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8/12/2023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8/12/2023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8/12/2023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8/12/2023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72892" y="851089"/>
            <a:ext cx="4489099" cy="1445337"/>
          </a:xfrm>
        </p:spPr>
        <p:txBody>
          <a:bodyPr>
            <a:noAutofit/>
          </a:bodyPr>
          <a:lstStyle/>
          <a:p>
            <a:pPr algn="ctr"/>
            <a:r>
              <a:rPr lang="fa-IR" sz="3200" dirty="0">
                <a:cs typeface="B Titr" panose="00000700000000000000" pitchFamily="2" charset="-78"/>
              </a:rPr>
              <a:t>بهبود عملکرد یک سوپرمارکت</a:t>
            </a:r>
            <a:br>
              <a:rPr lang="fa-IR" sz="3200" dirty="0">
                <a:cs typeface="B Titr" panose="00000700000000000000" pitchFamily="2" charset="-78"/>
              </a:rPr>
            </a:br>
            <a:r>
              <a:rPr lang="fa-IR" sz="3200" dirty="0">
                <a:cs typeface="B Titr" panose="00000700000000000000" pitchFamily="2" charset="-78"/>
              </a:rPr>
              <a:t>به وسیله تحلیل میزان فروش و محبوبیت کلاها توسط مشتریان در ساعات و روزهای مختلف  </a:t>
            </a:r>
            <a:endParaRPr lang="en-US" sz="3200" dirty="0">
              <a:cs typeface="B Titr" panose="00000700000000000000" pitchFamily="2" charset="-78"/>
            </a:endParaRPr>
          </a:p>
        </p:txBody>
      </p:sp>
      <p:sp>
        <p:nvSpPr>
          <p:cNvPr id="3" name="Subtitle 2"/>
          <p:cNvSpPr>
            <a:spLocks noGrp="1"/>
          </p:cNvSpPr>
          <p:nvPr>
            <p:ph type="subTitle" idx="1"/>
          </p:nvPr>
        </p:nvSpPr>
        <p:spPr>
          <a:xfrm>
            <a:off x="-1262543" y="3704798"/>
            <a:ext cx="10291040" cy="1438702"/>
          </a:xfrm>
        </p:spPr>
        <p:txBody>
          <a:bodyPr>
            <a:normAutofit/>
          </a:bodyPr>
          <a:lstStyle/>
          <a:p>
            <a:pPr rtl="1"/>
            <a:r>
              <a:rPr lang="fa-IR" sz="2200" dirty="0">
                <a:cs typeface="B Titr" panose="00000700000000000000" pitchFamily="2" charset="-78"/>
              </a:rPr>
              <a:t>استاد راهنما : دکتر آرش صادق زاده</a:t>
            </a:r>
          </a:p>
          <a:p>
            <a:pPr rtl="1"/>
            <a:r>
              <a:rPr lang="fa-IR" sz="2200" dirty="0">
                <a:cs typeface="B Titr" panose="00000700000000000000" pitchFamily="2" charset="-78"/>
              </a:rPr>
              <a:t>اعضای گروه : نگین فروزان، علی سلیمانی، رضا نجف زاده</a:t>
            </a:r>
            <a:endParaRPr lang="en-US" sz="2200" dirty="0">
              <a:cs typeface="B Titr" panose="00000700000000000000" pitchFamily="2" charset="-78"/>
            </a:endParaRPr>
          </a:p>
          <a:p>
            <a:pPr algn="ctr" rtl="1"/>
            <a:r>
              <a:rPr lang="en-US" sz="2200" dirty="0">
                <a:cs typeface="B Titr" panose="00000700000000000000" pitchFamily="2" charset="-78"/>
              </a:rPr>
              <a:t>                                                                          </a:t>
            </a:r>
            <a:r>
              <a:rPr lang="en-US" sz="2200" dirty="0" err="1">
                <a:cs typeface="B Titr" panose="00000700000000000000" pitchFamily="2" charset="-78"/>
              </a:rPr>
              <a:t>Negin</a:t>
            </a:r>
            <a:r>
              <a:rPr lang="en-US" sz="2200" dirty="0">
                <a:cs typeface="B Titr" panose="00000700000000000000" pitchFamily="2" charset="-78"/>
              </a:rPr>
              <a:t> </a:t>
            </a:r>
            <a:r>
              <a:rPr lang="en-US" sz="2200" dirty="0" err="1">
                <a:cs typeface="B Titr" panose="00000700000000000000" pitchFamily="2" charset="-78"/>
              </a:rPr>
              <a:t>Forouzan</a:t>
            </a:r>
            <a:r>
              <a:rPr lang="en-US" sz="2200" dirty="0">
                <a:cs typeface="B Titr" panose="00000700000000000000" pitchFamily="2" charset="-78"/>
              </a:rPr>
              <a:t>, Ali Soleimani, Reza </a:t>
            </a:r>
            <a:r>
              <a:rPr lang="en-US" sz="2200" dirty="0" err="1">
                <a:cs typeface="B Titr" panose="00000700000000000000" pitchFamily="2" charset="-78"/>
              </a:rPr>
              <a:t>NajafZadeh</a:t>
            </a:r>
            <a:endParaRPr lang="fa-IR" sz="2200" dirty="0">
              <a:cs typeface="B Titr" panose="00000700000000000000" pitchFamily="2" charset="-78"/>
            </a:endParaRPr>
          </a:p>
          <a:p>
            <a:pPr rtl="1"/>
            <a:endParaRPr lang="fa-IR" sz="2200" dirty="0">
              <a:cs typeface="B Titr" panose="00000700000000000000" pitchFamily="2" charset="-78"/>
            </a:endParaRP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893734" y="2297413"/>
            <a:ext cx="4140200" cy="1631216"/>
          </a:xfrm>
          <a:prstGeom prst="rect">
            <a:avLst/>
          </a:prstGeom>
        </p:spPr>
        <p:txBody>
          <a:bodyPr wrap="square">
            <a:spAutoFit/>
          </a:bodyPr>
          <a:lstStyle/>
          <a:p>
            <a:pPr algn="ctr" rtl="1"/>
            <a:r>
              <a:rPr lang="fa-IR" sz="2000" dirty="0">
                <a:latin typeface="Courier New" panose="02070309020205020404" pitchFamily="49" charset="0"/>
                <a:cs typeface="B Titr" panose="00000700000000000000" pitchFamily="2" charset="-78"/>
              </a:rPr>
              <a:t>از این آنالیز برای کاعش بعد استفاده میکنیم که همان کاهش تعداد متغیرهای ماست</a:t>
            </a:r>
          </a:p>
          <a:p>
            <a:pPr algn="ctr" rtl="1"/>
            <a:r>
              <a:rPr lang="fa-IR" sz="2000" dirty="0">
                <a:latin typeface="Courier New" panose="02070309020205020404" pitchFamily="49" charset="0"/>
                <a:cs typeface="B Titr" panose="00000700000000000000" pitchFamily="2" charset="-78"/>
              </a:rPr>
              <a:t>در تعداد مشخصی </a:t>
            </a:r>
            <a:r>
              <a:rPr lang="en-US" sz="2000" b="1" dirty="0">
                <a:latin typeface="Times New Roman" panose="02020603050405020304" pitchFamily="18" charset="0"/>
                <a:cs typeface="Times New Roman" panose="02020603050405020304" pitchFamily="18" charset="0"/>
              </a:rPr>
              <a:t>iteration</a:t>
            </a:r>
            <a:r>
              <a:rPr lang="fa-IR" sz="2000" dirty="0">
                <a:latin typeface="Courier New" panose="02070309020205020404" pitchFamily="49" charset="0"/>
                <a:cs typeface="B Titr" panose="00000700000000000000" pitchFamily="2" charset="-78"/>
              </a:rPr>
              <a:t> تعداد </a:t>
            </a:r>
            <a:r>
              <a:rPr lang="en-US" sz="2000" b="1" dirty="0">
                <a:latin typeface="Times New Roman" panose="02020603050405020304" pitchFamily="18" charset="0"/>
                <a:cs typeface="Times New Roman" panose="02020603050405020304" pitchFamily="18" charset="0"/>
              </a:rPr>
              <a:t>feature</a:t>
            </a:r>
            <a:r>
              <a:rPr lang="fa-IR" sz="2000" dirty="0">
                <a:latin typeface="Courier New" panose="02070309020205020404" pitchFamily="49" charset="0"/>
                <a:cs typeface="B Titr" panose="00000700000000000000" pitchFamily="2" charset="-78"/>
              </a:rPr>
              <a:t> ها را به حدی میرسانیم که در نتیجه مشکلی به وجود نیاید </a:t>
            </a:r>
            <a:endParaRPr lang="en-US" sz="2000" b="0" dirty="0">
              <a:effectLst/>
              <a:latin typeface="Courier New" panose="02070309020205020404" pitchFamily="49" charset="0"/>
              <a:cs typeface="B Titr" panose="00000700000000000000" pitchFamily="2" charset="-78"/>
            </a:endParaRPr>
          </a:p>
        </p:txBody>
      </p:sp>
      <p:pic>
        <p:nvPicPr>
          <p:cNvPr id="5" name="Picture 4"/>
          <p:cNvPicPr>
            <a:picLocks noChangeAspect="1"/>
          </p:cNvPicPr>
          <p:nvPr/>
        </p:nvPicPr>
        <p:blipFill rotWithShape="1">
          <a:blip r:embed="rId2"/>
          <a:srcRect l="2153" t="24876" r="61042" b="20679"/>
          <a:stretch/>
        </p:blipFill>
        <p:spPr>
          <a:xfrm>
            <a:off x="152400" y="1200329"/>
            <a:ext cx="4597400" cy="3825384"/>
          </a:xfrm>
          <a:prstGeom prst="rect">
            <a:avLst/>
          </a:prstGeom>
        </p:spPr>
      </p:pic>
    </p:spTree>
    <p:extLst>
      <p:ext uri="{BB962C8B-B14F-4D97-AF65-F5344CB8AC3E}">
        <p14:creationId xmlns:p14="http://schemas.microsoft.com/office/powerpoint/2010/main" val="1023355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32150" y="1527548"/>
            <a:ext cx="8229600" cy="678426"/>
          </a:xfrm>
        </p:spPr>
        <p:txBody>
          <a:bodyPr>
            <a:normAutofit/>
          </a:bodyPr>
          <a:lstStyle/>
          <a:p>
            <a:r>
              <a:rPr lang="fa-IR" sz="3600" dirty="0">
                <a:cs typeface="B Titr" panose="00000700000000000000" pitchFamily="2" charset="-78"/>
              </a:rPr>
              <a:t>دیتاست استفاده شده</a:t>
            </a:r>
            <a:endParaRPr lang="en-US" sz="3600" dirty="0">
              <a:cs typeface="B Titr" panose="00000700000000000000" pitchFamily="2" charset="-78"/>
            </a:endParaRPr>
          </a:p>
        </p:txBody>
      </p:sp>
    </p:spTree>
    <p:extLst>
      <p:ext uri="{BB962C8B-B14F-4D97-AF65-F5344CB8AC3E}">
        <p14:creationId xmlns:p14="http://schemas.microsoft.com/office/powerpoint/2010/main" val="2966475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6268" y="79513"/>
            <a:ext cx="5666717" cy="982092"/>
          </a:xfrm>
        </p:spPr>
        <p:txBody>
          <a:bodyPr>
            <a:normAutofit/>
          </a:bodyPr>
          <a:lstStyle/>
          <a:p>
            <a:pPr algn="l" rtl="1"/>
            <a:r>
              <a:rPr lang="fa-IR" sz="2200" dirty="0">
                <a:cs typeface="B Titr" panose="00000700000000000000" pitchFamily="2" charset="-78"/>
              </a:rPr>
              <a:t>دیتاست شامل 12 </a:t>
            </a:r>
            <a:r>
              <a:rPr lang="en-US" sz="2200" b="1" dirty="0">
                <a:latin typeface="Times New Roman" panose="02020603050405020304" pitchFamily="18" charset="0"/>
                <a:cs typeface="Times New Roman" panose="02020603050405020304" pitchFamily="18" charset="0"/>
              </a:rPr>
              <a:t>feature</a:t>
            </a:r>
            <a:r>
              <a:rPr lang="fa-IR" sz="2200" dirty="0">
                <a:cs typeface="B Titr" panose="00000700000000000000" pitchFamily="2" charset="-78"/>
              </a:rPr>
              <a:t> و دو میلیون دیتا</a:t>
            </a:r>
            <a:endParaRPr lang="en-US" sz="2200" dirty="0">
              <a:cs typeface="B Titr" panose="00000700000000000000" pitchFamily="2" charset="-78"/>
            </a:endParaRPr>
          </a:p>
        </p:txBody>
      </p:sp>
      <p:pic>
        <p:nvPicPr>
          <p:cNvPr id="4" name="Picture 3"/>
          <p:cNvPicPr>
            <a:picLocks noChangeAspect="1"/>
          </p:cNvPicPr>
          <p:nvPr/>
        </p:nvPicPr>
        <p:blipFill rotWithShape="1">
          <a:blip r:embed="rId3"/>
          <a:srcRect l="19722" t="15865" r="35417" b="14012"/>
          <a:stretch/>
        </p:blipFill>
        <p:spPr>
          <a:xfrm>
            <a:off x="2142027" y="1061605"/>
            <a:ext cx="4642437" cy="4081895"/>
          </a:xfrm>
          <a:prstGeom prst="rect">
            <a:avLst/>
          </a:prstGeom>
        </p:spPr>
      </p:pic>
    </p:spTree>
    <p:extLst>
      <p:ext uri="{BB962C8B-B14F-4D97-AF65-F5344CB8AC3E}">
        <p14:creationId xmlns:p14="http://schemas.microsoft.com/office/powerpoint/2010/main" val="1294235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361" t="19568" r="7778" b="7593"/>
          <a:stretch/>
        </p:blipFill>
        <p:spPr>
          <a:xfrm>
            <a:off x="453887" y="1217655"/>
            <a:ext cx="8244754" cy="3759200"/>
          </a:xfrm>
          <a:prstGeom prst="rect">
            <a:avLst/>
          </a:prstGeom>
        </p:spPr>
      </p:pic>
      <p:sp>
        <p:nvSpPr>
          <p:cNvPr id="5" name="Rectangle 4"/>
          <p:cNvSpPr/>
          <p:nvPr/>
        </p:nvSpPr>
        <p:spPr>
          <a:xfrm>
            <a:off x="3884213" y="58649"/>
            <a:ext cx="5259787" cy="1015663"/>
          </a:xfrm>
          <a:prstGeom prst="rect">
            <a:avLst/>
          </a:prstGeom>
        </p:spPr>
        <p:txBody>
          <a:bodyPr wrap="square">
            <a:spAutoFit/>
          </a:bodyPr>
          <a:lstStyle/>
          <a:p>
            <a:pPr algn="r" rtl="1"/>
            <a:r>
              <a:rPr lang="fa-IR" sz="2000" dirty="0">
                <a:solidFill>
                  <a:srgbClr val="9EFF29"/>
                </a:solidFill>
                <a:latin typeface="Courier New" panose="02070309020205020404" pitchFamily="49" charset="0"/>
                <a:cs typeface="B Titr" panose="00000700000000000000" pitchFamily="2" charset="-78"/>
              </a:rPr>
              <a:t>فراخوانی دیتاست از آدرس موجود در خط دوم و دانلود آن در بار اول</a:t>
            </a:r>
          </a:p>
          <a:p>
            <a:pPr algn="r" rtl="1"/>
            <a:r>
              <a:rPr lang="fa-IR" sz="2000" dirty="0">
                <a:solidFill>
                  <a:srgbClr val="9EFF29"/>
                </a:solidFill>
                <a:latin typeface="Courier New" panose="02070309020205020404" pitchFamily="49" charset="0"/>
                <a:cs typeface="B Titr" panose="00000700000000000000" pitchFamily="2" charset="-78"/>
              </a:rPr>
              <a:t>از دفعات بعدی دانلود لازم نیست و فراخوانی کافی است</a:t>
            </a:r>
            <a:endParaRPr lang="fa-IR" sz="2000" b="0" dirty="0">
              <a:solidFill>
                <a:srgbClr val="9EFF29"/>
              </a:solidFill>
              <a:effectLst/>
              <a:latin typeface="Courier New" panose="02070309020205020404" pitchFamily="49" charset="0"/>
              <a:cs typeface="B Titr" panose="00000700000000000000" pitchFamily="2" charset="-78"/>
            </a:endParaRPr>
          </a:p>
        </p:txBody>
      </p:sp>
    </p:spTree>
    <p:extLst>
      <p:ext uri="{BB962C8B-B14F-4D97-AF65-F5344CB8AC3E}">
        <p14:creationId xmlns:p14="http://schemas.microsoft.com/office/powerpoint/2010/main" val="13827242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902200" y="1548252"/>
            <a:ext cx="4140200" cy="3139321"/>
          </a:xfrm>
          <a:prstGeom prst="rect">
            <a:avLst/>
          </a:prstGeom>
        </p:spPr>
        <p:txBody>
          <a:bodyPr wrap="square">
            <a:spAutoFit/>
          </a:bodyPr>
          <a:lstStyle/>
          <a:p>
            <a:pPr algn="ctr" rtl="1"/>
            <a:r>
              <a:rPr lang="fa-IR" dirty="0">
                <a:latin typeface="Courier New" panose="02070309020205020404" pitchFamily="49" charset="0"/>
                <a:cs typeface="B Titr" panose="00000700000000000000" pitchFamily="2" charset="-78"/>
              </a:rPr>
              <a:t>وجود ستون های خالی در الگوریتم ما موثر است و باید آن ها را پیدا و از حالت خالی بودن خارج کنیم</a:t>
            </a:r>
          </a:p>
          <a:p>
            <a:pPr algn="ctr" rtl="1"/>
            <a:r>
              <a:rPr lang="fa-IR" dirty="0">
                <a:latin typeface="Courier New" panose="02070309020205020404" pitchFamily="49" charset="0"/>
                <a:cs typeface="B Titr" panose="00000700000000000000" pitchFamily="2" charset="-78"/>
              </a:rPr>
              <a:t>همانطور که میبینیم در تنها ستونی که </a:t>
            </a:r>
            <a:r>
              <a:rPr lang="en-US" b="1" dirty="0">
                <a:latin typeface="Times New Roman" panose="02020603050405020304" pitchFamily="18" charset="0"/>
                <a:cs typeface="Times New Roman" panose="02020603050405020304" pitchFamily="18" charset="0"/>
              </a:rPr>
              <a:t>null</a:t>
            </a:r>
            <a:r>
              <a:rPr lang="fa-IR" dirty="0">
                <a:latin typeface="Courier New" panose="02070309020205020404" pitchFamily="49" charset="0"/>
                <a:cs typeface="B Titr" panose="00000700000000000000" pitchFamily="2" charset="-78"/>
              </a:rPr>
              <a:t> داریمستون مربوط به فاصله دو خرید است</a:t>
            </a:r>
            <a:endParaRPr lang="en-US" dirty="0">
              <a:latin typeface="Courier New" panose="02070309020205020404" pitchFamily="49" charset="0"/>
              <a:cs typeface="B Titr" panose="00000700000000000000" pitchFamily="2" charset="-78"/>
            </a:endParaRPr>
          </a:p>
          <a:p>
            <a:pPr algn="ctr" rtl="1"/>
            <a:endParaRPr lang="en-US" dirty="0">
              <a:latin typeface="Courier New" panose="02070309020205020404" pitchFamily="49" charset="0"/>
              <a:cs typeface="B Titr" panose="00000700000000000000" pitchFamily="2" charset="-78"/>
            </a:endParaRPr>
          </a:p>
          <a:p>
            <a:pPr algn="ctr" rtl="1"/>
            <a:endParaRPr lang="fa-IR" dirty="0">
              <a:latin typeface="Courier New" panose="02070309020205020404" pitchFamily="49" charset="0"/>
              <a:cs typeface="B Titr" panose="00000700000000000000" pitchFamily="2" charset="-78"/>
            </a:endParaRPr>
          </a:p>
          <a:p>
            <a:pPr algn="ctr" rtl="1"/>
            <a:r>
              <a:rPr lang="fa-IR" dirty="0">
                <a:cs typeface="B Titr" panose="00000700000000000000" pitchFamily="2" charset="-78"/>
              </a:rPr>
              <a:t>اگر فاصله دو بار خرید یک مشتری </a:t>
            </a:r>
            <a:r>
              <a:rPr lang="en-US" b="1" dirty="0">
                <a:latin typeface="Times New Roman" panose="02020603050405020304" pitchFamily="18" charset="0"/>
                <a:cs typeface="Times New Roman" panose="02020603050405020304" pitchFamily="18" charset="0"/>
              </a:rPr>
              <a:t>null</a:t>
            </a:r>
            <a:r>
              <a:rPr lang="fa-IR" dirty="0">
                <a:cs typeface="B Titr" panose="00000700000000000000" pitchFamily="2" charset="-78"/>
              </a:rPr>
              <a:t> باشد یعنی مشتری فقط یک بار به مغازه آمده و همانطور که میبینیم 6 درصد داده ها این ویژگی را دارند</a:t>
            </a:r>
          </a:p>
          <a:p>
            <a:pPr algn="ctr" rtl="1"/>
            <a:endParaRPr lang="fa-IR" b="0" dirty="0">
              <a:effectLst/>
              <a:latin typeface="Courier New" panose="02070309020205020404" pitchFamily="49" charset="0"/>
              <a:cs typeface="B Titr" panose="00000700000000000000" pitchFamily="2" charset="-78"/>
            </a:endParaRPr>
          </a:p>
        </p:txBody>
      </p:sp>
      <p:pic>
        <p:nvPicPr>
          <p:cNvPr id="5" name="Picture 4"/>
          <p:cNvPicPr>
            <a:picLocks noChangeAspect="1"/>
          </p:cNvPicPr>
          <p:nvPr/>
        </p:nvPicPr>
        <p:blipFill rotWithShape="1">
          <a:blip r:embed="rId2"/>
          <a:srcRect l="2363" t="22531" r="58471" b="19692"/>
          <a:stretch/>
        </p:blipFill>
        <p:spPr>
          <a:xfrm>
            <a:off x="114300" y="1134534"/>
            <a:ext cx="4637454" cy="3848100"/>
          </a:xfrm>
          <a:prstGeom prst="rect">
            <a:avLst/>
          </a:prstGeom>
        </p:spPr>
      </p:pic>
      <p:sp>
        <p:nvSpPr>
          <p:cNvPr id="6" name="Rectangle 5"/>
          <p:cNvSpPr/>
          <p:nvPr/>
        </p:nvSpPr>
        <p:spPr>
          <a:xfrm>
            <a:off x="7596170" y="365065"/>
            <a:ext cx="1446230" cy="461665"/>
          </a:xfrm>
          <a:prstGeom prst="rect">
            <a:avLst/>
          </a:prstGeom>
        </p:spPr>
        <p:txBody>
          <a:bodyPr wrap="none">
            <a:spAutoFit/>
          </a:bodyPr>
          <a:lstStyle/>
          <a:p>
            <a:r>
              <a:rPr lang="en-US" sz="2400" b="1" dirty="0">
                <a:solidFill>
                  <a:srgbClr val="9EFF29"/>
                </a:solidFill>
                <a:latin typeface="Times New Roman" panose="02020603050405020304" pitchFamily="18" charset="0"/>
                <a:cs typeface="Times New Roman" panose="02020603050405020304" pitchFamily="18" charset="0"/>
              </a:rPr>
              <a:t>null</a:t>
            </a:r>
            <a:r>
              <a:rPr lang="fa-IR" sz="2400" b="1" dirty="0">
                <a:solidFill>
                  <a:srgbClr val="9EFF29"/>
                </a:solidFill>
                <a:latin typeface="Times New Roman" panose="02020603050405020304" pitchFamily="18" charset="0"/>
                <a:cs typeface="B Titr" panose="00000700000000000000" pitchFamily="2" charset="-78"/>
              </a:rPr>
              <a:t>مقادیر</a:t>
            </a:r>
            <a:r>
              <a:rPr lang="fa-IR" sz="2400" dirty="0">
                <a:solidFill>
                  <a:srgbClr val="9EFF29"/>
                </a:solidFill>
                <a:latin typeface="Courier New" panose="02070309020205020404" pitchFamily="49" charset="0"/>
                <a:cs typeface="B Titr" panose="00000700000000000000" pitchFamily="2" charset="-78"/>
              </a:rPr>
              <a:t> </a:t>
            </a:r>
            <a:endParaRPr lang="en-US" sz="2400" dirty="0">
              <a:solidFill>
                <a:srgbClr val="9EFF29"/>
              </a:solidFill>
            </a:endParaRPr>
          </a:p>
        </p:txBody>
      </p:sp>
    </p:spTree>
    <p:extLst>
      <p:ext uri="{BB962C8B-B14F-4D97-AF65-F5344CB8AC3E}">
        <p14:creationId xmlns:p14="http://schemas.microsoft.com/office/powerpoint/2010/main" val="13318988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090737" y="1257425"/>
            <a:ext cx="4947385" cy="2893100"/>
          </a:xfrm>
          <a:prstGeom prst="rect">
            <a:avLst/>
          </a:prstGeom>
        </p:spPr>
        <p:txBody>
          <a:bodyPr wrap="square">
            <a:spAutoFit/>
          </a:bodyPr>
          <a:lstStyle/>
          <a:p>
            <a:pPr algn="ctr" rtl="1"/>
            <a:r>
              <a:rPr lang="fa-IR" sz="1400" dirty="0">
                <a:cs typeface="B Titr" panose="00000700000000000000" pitchFamily="2" charset="-78"/>
              </a:rPr>
              <a:t>کدام تعداد روز فاصله بین دو خرید بیشترین تکرار را بین مشتریان دارد</a:t>
            </a:r>
          </a:p>
          <a:p>
            <a:pPr algn="ctr" rtl="1"/>
            <a:endParaRPr lang="fa-IR" sz="1400" dirty="0">
              <a:cs typeface="B Titr" panose="00000700000000000000" pitchFamily="2" charset="-78"/>
            </a:endParaRPr>
          </a:p>
          <a:p>
            <a:pPr algn="ctr" rtl="1"/>
            <a:r>
              <a:rPr lang="fa-IR" sz="1400" dirty="0">
                <a:cs typeface="B Titr" panose="00000700000000000000" pitchFamily="2" charset="-78"/>
              </a:rPr>
              <a:t>کدام تعداد روز فاصله بین دو خرید مقدار میانگین را بین مشتریان دارد</a:t>
            </a:r>
          </a:p>
          <a:p>
            <a:pPr algn="ctr" rtl="1"/>
            <a:endParaRPr lang="fa-IR" sz="1400" dirty="0">
              <a:latin typeface="Courier New" panose="02070309020205020404" pitchFamily="49" charset="0"/>
              <a:cs typeface="B Titr" panose="00000700000000000000" pitchFamily="2" charset="-78"/>
            </a:endParaRPr>
          </a:p>
          <a:p>
            <a:pPr algn="ctr" rtl="1"/>
            <a:r>
              <a:rPr lang="fa-IR" sz="1400" dirty="0">
                <a:latin typeface="Courier New" panose="02070309020205020404" pitchFamily="49" charset="0"/>
                <a:cs typeface="B Titr" panose="00000700000000000000" pitchFamily="2" charset="-78"/>
              </a:rPr>
              <a:t>کدام تعداد روز فاصله بین دو خرید مقدار وسط را بین تمامی خریدهای مشتریان دارد</a:t>
            </a:r>
          </a:p>
          <a:p>
            <a:pPr algn="ctr" rtl="1"/>
            <a:endParaRPr lang="fa-IR" sz="1400" b="0" dirty="0">
              <a:effectLst/>
              <a:latin typeface="Courier New" panose="02070309020205020404" pitchFamily="49" charset="0"/>
              <a:cs typeface="B Titr" panose="00000700000000000000" pitchFamily="2" charset="-78"/>
            </a:endParaRPr>
          </a:p>
          <a:p>
            <a:pPr algn="ctr" rtl="1"/>
            <a:endParaRPr lang="fa-IR" sz="1400" dirty="0">
              <a:latin typeface="Courier New" panose="02070309020205020404" pitchFamily="49" charset="0"/>
              <a:cs typeface="B Titr" panose="00000700000000000000" pitchFamily="2" charset="-78"/>
            </a:endParaRPr>
          </a:p>
          <a:p>
            <a:pPr algn="ctr" rtl="1"/>
            <a:endParaRPr lang="fa-IR" sz="1400" b="0" dirty="0">
              <a:effectLst/>
              <a:latin typeface="Courier New" panose="02070309020205020404" pitchFamily="49" charset="0"/>
              <a:cs typeface="B Titr" panose="00000700000000000000" pitchFamily="2" charset="-78"/>
            </a:endParaRPr>
          </a:p>
          <a:p>
            <a:pPr algn="ctr" rtl="1"/>
            <a:endParaRPr lang="fa-IR" sz="1400" dirty="0">
              <a:latin typeface="Courier New" panose="02070309020205020404" pitchFamily="49" charset="0"/>
              <a:cs typeface="B Titr" panose="00000700000000000000" pitchFamily="2" charset="-78"/>
            </a:endParaRPr>
          </a:p>
          <a:p>
            <a:pPr algn="ctr" rtl="1"/>
            <a:endParaRPr lang="fa-IR" sz="1400" dirty="0">
              <a:latin typeface="Courier New" panose="02070309020205020404" pitchFamily="49" charset="0"/>
              <a:cs typeface="B Titr" panose="00000700000000000000" pitchFamily="2" charset="-78"/>
            </a:endParaRPr>
          </a:p>
          <a:p>
            <a:pPr algn="ctr" rtl="1"/>
            <a:r>
              <a:rPr lang="fa-IR" sz="1400" b="0" dirty="0">
                <a:effectLst/>
                <a:latin typeface="Courier New" panose="02070309020205020404" pitchFamily="49" charset="0"/>
                <a:cs typeface="B Titr" panose="00000700000000000000" pitchFamily="2" charset="-78"/>
              </a:rPr>
              <a:t>مشخص میکنیم هر کدام از این مقادیر چه درصدی از کل دیتا ما را شامل میشوند</a:t>
            </a:r>
          </a:p>
        </p:txBody>
      </p:sp>
      <p:pic>
        <p:nvPicPr>
          <p:cNvPr id="7" name="Picture 6"/>
          <p:cNvPicPr>
            <a:picLocks noChangeAspect="1"/>
          </p:cNvPicPr>
          <p:nvPr/>
        </p:nvPicPr>
        <p:blipFill rotWithShape="1">
          <a:blip r:embed="rId2"/>
          <a:srcRect l="3191" t="19894" r="55958" b="9185"/>
          <a:stretch/>
        </p:blipFill>
        <p:spPr>
          <a:xfrm>
            <a:off x="161172" y="1186773"/>
            <a:ext cx="3929565" cy="3837467"/>
          </a:xfrm>
          <a:prstGeom prst="rect">
            <a:avLst/>
          </a:prstGeom>
        </p:spPr>
      </p:pic>
      <p:sp>
        <p:nvSpPr>
          <p:cNvPr id="8" name="Rectangle 7"/>
          <p:cNvSpPr/>
          <p:nvPr/>
        </p:nvSpPr>
        <p:spPr>
          <a:xfrm>
            <a:off x="6654136" y="297688"/>
            <a:ext cx="2460930" cy="461665"/>
          </a:xfrm>
          <a:prstGeom prst="rect">
            <a:avLst/>
          </a:prstGeom>
        </p:spPr>
        <p:txBody>
          <a:bodyPr wrap="none">
            <a:spAutoFit/>
          </a:bodyPr>
          <a:lstStyle/>
          <a:p>
            <a:r>
              <a:rPr lang="en-US" sz="2400" b="1" dirty="0">
                <a:solidFill>
                  <a:srgbClr val="9EFF29"/>
                </a:solidFill>
                <a:latin typeface="Times New Roman" panose="02020603050405020304" pitchFamily="18" charset="0"/>
                <a:cs typeface="B Titr" panose="00000700000000000000" pitchFamily="2" charset="-78"/>
              </a:rPr>
              <a:t>Null</a:t>
            </a:r>
            <a:r>
              <a:rPr lang="fa-IR" sz="2400" b="1" dirty="0">
                <a:solidFill>
                  <a:srgbClr val="9EFF29"/>
                </a:solidFill>
                <a:latin typeface="Times New Roman" panose="02020603050405020304" pitchFamily="18" charset="0"/>
                <a:cs typeface="B Titr" panose="00000700000000000000" pitchFamily="2" charset="-78"/>
              </a:rPr>
              <a:t>پر کردن مقادیر </a:t>
            </a:r>
            <a:endParaRPr lang="en-US" sz="2400" b="1" dirty="0">
              <a:solidFill>
                <a:srgbClr val="9EFF29"/>
              </a:solidFill>
              <a:latin typeface="Times New Roman" panose="02020603050405020304" pitchFamily="18" charset="0"/>
              <a:cs typeface="B Titr" panose="00000700000000000000" pitchFamily="2" charset="-78"/>
            </a:endParaRPr>
          </a:p>
        </p:txBody>
      </p:sp>
    </p:spTree>
    <p:extLst>
      <p:ext uri="{BB962C8B-B14F-4D97-AF65-F5344CB8AC3E}">
        <p14:creationId xmlns:p14="http://schemas.microsoft.com/office/powerpoint/2010/main" val="1884400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654136" y="297688"/>
            <a:ext cx="2460930" cy="461665"/>
          </a:xfrm>
          <a:prstGeom prst="rect">
            <a:avLst/>
          </a:prstGeom>
        </p:spPr>
        <p:txBody>
          <a:bodyPr wrap="none">
            <a:spAutoFit/>
          </a:bodyPr>
          <a:lstStyle/>
          <a:p>
            <a:r>
              <a:rPr lang="en-US" sz="2400" b="1" dirty="0">
                <a:solidFill>
                  <a:srgbClr val="9EFF29"/>
                </a:solidFill>
                <a:latin typeface="Times New Roman" panose="02020603050405020304" pitchFamily="18" charset="0"/>
                <a:cs typeface="B Titr" panose="00000700000000000000" pitchFamily="2" charset="-78"/>
              </a:rPr>
              <a:t>Null</a:t>
            </a:r>
            <a:r>
              <a:rPr lang="fa-IR" sz="2400" b="1" dirty="0">
                <a:solidFill>
                  <a:srgbClr val="9EFF29"/>
                </a:solidFill>
                <a:latin typeface="Times New Roman" panose="02020603050405020304" pitchFamily="18" charset="0"/>
                <a:cs typeface="B Titr" panose="00000700000000000000" pitchFamily="2" charset="-78"/>
              </a:rPr>
              <a:t>پر کردن مقادیر </a:t>
            </a:r>
            <a:endParaRPr lang="en-US" sz="2400" b="1" dirty="0">
              <a:solidFill>
                <a:srgbClr val="9EFF29"/>
              </a:solidFill>
              <a:latin typeface="Times New Roman" panose="02020603050405020304" pitchFamily="18" charset="0"/>
              <a:cs typeface="B Titr" panose="00000700000000000000" pitchFamily="2" charset="-78"/>
            </a:endParaRPr>
          </a:p>
        </p:txBody>
      </p:sp>
      <p:sp>
        <p:nvSpPr>
          <p:cNvPr id="6" name="Rectangle 5"/>
          <p:cNvSpPr/>
          <p:nvPr/>
        </p:nvSpPr>
        <p:spPr>
          <a:xfrm>
            <a:off x="6045511" y="2263597"/>
            <a:ext cx="2827555" cy="1719702"/>
          </a:xfrm>
          <a:prstGeom prst="rect">
            <a:avLst/>
          </a:prstGeom>
        </p:spPr>
        <p:txBody>
          <a:bodyPr wrap="square">
            <a:spAutoFit/>
          </a:bodyPr>
          <a:lstStyle/>
          <a:p>
            <a:pPr algn="ctr">
              <a:lnSpc>
                <a:spcPct val="150000"/>
              </a:lnSpc>
            </a:pPr>
            <a:r>
              <a:rPr lang="fa-IR" dirty="0">
                <a:latin typeface="Courier New" panose="02070309020205020404" pitchFamily="49" charset="0"/>
                <a:cs typeface="B Titr" panose="00000700000000000000" pitchFamily="2" charset="-78"/>
              </a:rPr>
              <a:t>بر اساس درصد هایی که پیدا کردیم مقادیر نال را با یکی از پنج مقدار ذکر شده پر میکنیم به طوری که درصدها رعایت شوند</a:t>
            </a:r>
            <a:endParaRPr lang="fa-IR" b="0" dirty="0">
              <a:effectLst/>
              <a:latin typeface="Courier New" panose="02070309020205020404" pitchFamily="49" charset="0"/>
              <a:cs typeface="B Titr" panose="00000700000000000000" pitchFamily="2" charset="-78"/>
            </a:endParaRPr>
          </a:p>
        </p:txBody>
      </p:sp>
      <p:pic>
        <p:nvPicPr>
          <p:cNvPr id="7" name="Picture 6"/>
          <p:cNvPicPr>
            <a:picLocks noChangeAspect="1"/>
          </p:cNvPicPr>
          <p:nvPr/>
        </p:nvPicPr>
        <p:blipFill rotWithShape="1">
          <a:blip r:embed="rId2"/>
          <a:srcRect l="3542" t="28210" r="46458" b="9445"/>
          <a:stretch/>
        </p:blipFill>
        <p:spPr>
          <a:xfrm>
            <a:off x="139701" y="1194945"/>
            <a:ext cx="5499100" cy="3857007"/>
          </a:xfrm>
          <a:prstGeom prst="rect">
            <a:avLst/>
          </a:prstGeom>
        </p:spPr>
      </p:pic>
    </p:spTree>
    <p:extLst>
      <p:ext uri="{BB962C8B-B14F-4D97-AF65-F5344CB8AC3E}">
        <p14:creationId xmlns:p14="http://schemas.microsoft.com/office/powerpoint/2010/main" val="28705540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3618" t="50721" r="50093" b="41147"/>
          <a:stretch/>
        </p:blipFill>
        <p:spPr>
          <a:xfrm>
            <a:off x="175099" y="1340453"/>
            <a:ext cx="5427459" cy="536352"/>
          </a:xfrm>
          <a:prstGeom prst="rect">
            <a:avLst/>
          </a:prstGeom>
        </p:spPr>
      </p:pic>
      <p:sp>
        <p:nvSpPr>
          <p:cNvPr id="6" name="Rectangle 5"/>
          <p:cNvSpPr/>
          <p:nvPr/>
        </p:nvSpPr>
        <p:spPr>
          <a:xfrm>
            <a:off x="5622587" y="1269266"/>
            <a:ext cx="3414221" cy="2585323"/>
          </a:xfrm>
          <a:prstGeom prst="rect">
            <a:avLst/>
          </a:prstGeom>
        </p:spPr>
        <p:txBody>
          <a:bodyPr wrap="square">
            <a:spAutoFit/>
          </a:bodyPr>
          <a:lstStyle/>
          <a:p>
            <a:pPr algn="ctr" rtl="1"/>
            <a:r>
              <a:rPr lang="fa-IR" b="1" dirty="0">
                <a:latin typeface="Courier New" panose="02070309020205020404" pitchFamily="49" charset="0"/>
                <a:cs typeface="B Titr" panose="00000700000000000000" pitchFamily="2" charset="-78"/>
              </a:rPr>
              <a:t>اون ها که اسم هستند در تحلیل ما نقش ندارند و به جای </a:t>
            </a:r>
            <a:r>
              <a:rPr lang="en-US" b="1" dirty="0">
                <a:latin typeface="Times New Roman" panose="02020603050405020304" pitchFamily="18" charset="0"/>
                <a:cs typeface="Times New Roman" panose="02020603050405020304" pitchFamily="18" charset="0"/>
              </a:rPr>
              <a:t>name</a:t>
            </a:r>
            <a:r>
              <a:rPr lang="fa-IR" b="1" dirty="0">
                <a:latin typeface="Courier New" panose="02070309020205020404" pitchFamily="49" charset="0"/>
                <a:cs typeface="B Titr" panose="00000700000000000000" pitchFamily="2" charset="-78"/>
              </a:rPr>
              <a:t> ها از </a:t>
            </a:r>
            <a:r>
              <a:rPr lang="en-US" b="1" dirty="0">
                <a:latin typeface="Times New Roman" panose="02020603050405020304" pitchFamily="18" charset="0"/>
                <a:cs typeface="Times New Roman" panose="02020603050405020304" pitchFamily="18" charset="0"/>
              </a:rPr>
              <a:t>ID</a:t>
            </a:r>
            <a:r>
              <a:rPr lang="fa-IR" b="1" dirty="0">
                <a:latin typeface="Courier New" panose="02070309020205020404" pitchFamily="49" charset="0"/>
                <a:cs typeface="B Titr" panose="00000700000000000000" pitchFamily="2" charset="-78"/>
              </a:rPr>
              <a:t> ها استفاده میکنیم</a:t>
            </a:r>
          </a:p>
          <a:p>
            <a:pPr algn="ctr" rtl="1"/>
            <a:endParaRPr lang="fa-IR" b="1" dirty="0">
              <a:effectLst/>
              <a:latin typeface="Courier New" panose="02070309020205020404" pitchFamily="49" charset="0"/>
              <a:cs typeface="B Titr" panose="00000700000000000000" pitchFamily="2" charset="-78"/>
            </a:endParaRPr>
          </a:p>
          <a:p>
            <a:pPr algn="ctr" rtl="1"/>
            <a:endParaRPr lang="fa-IR" b="1" dirty="0">
              <a:latin typeface="Courier New" panose="02070309020205020404" pitchFamily="49" charset="0"/>
              <a:cs typeface="B Titr" panose="00000700000000000000" pitchFamily="2" charset="-78"/>
            </a:endParaRPr>
          </a:p>
          <a:p>
            <a:pPr algn="ctr" rtl="1"/>
            <a:endParaRPr lang="fa-IR" b="1" dirty="0">
              <a:effectLst/>
              <a:latin typeface="Courier New" panose="02070309020205020404" pitchFamily="49" charset="0"/>
              <a:cs typeface="B Titr" panose="00000700000000000000" pitchFamily="2" charset="-78"/>
            </a:endParaRPr>
          </a:p>
          <a:p>
            <a:pPr algn="ctr" rtl="1"/>
            <a:endParaRPr lang="fa-IR" b="1" dirty="0">
              <a:effectLst/>
              <a:latin typeface="Courier New" panose="02070309020205020404" pitchFamily="49" charset="0"/>
              <a:cs typeface="B Titr" panose="00000700000000000000" pitchFamily="2" charset="-78"/>
            </a:endParaRPr>
          </a:p>
          <a:p>
            <a:pPr algn="ctr" rtl="1"/>
            <a:endParaRPr lang="fa-IR" b="1" dirty="0">
              <a:latin typeface="Courier New" panose="02070309020205020404" pitchFamily="49" charset="0"/>
              <a:cs typeface="B Titr" panose="00000700000000000000" pitchFamily="2" charset="-78"/>
            </a:endParaRPr>
          </a:p>
          <a:p>
            <a:pPr algn="ctr" rtl="1"/>
            <a:r>
              <a:rPr lang="fa-IR" b="1" dirty="0">
                <a:effectLst/>
                <a:latin typeface="Courier New" panose="02070309020205020404" pitchFamily="49" charset="0"/>
                <a:cs typeface="B Titr" panose="00000700000000000000" pitchFamily="2" charset="-78"/>
              </a:rPr>
              <a:t>بعد حذف دو </a:t>
            </a:r>
            <a:r>
              <a:rPr lang="en-US" b="1" dirty="0">
                <a:effectLst/>
                <a:latin typeface="Times New Roman" panose="02020603050405020304" pitchFamily="18" charset="0"/>
                <a:cs typeface="Times New Roman" panose="02020603050405020304" pitchFamily="18" charset="0"/>
              </a:rPr>
              <a:t>feature</a:t>
            </a:r>
            <a:r>
              <a:rPr lang="fa-IR" b="1" dirty="0">
                <a:effectLst/>
                <a:latin typeface="Courier New" panose="02070309020205020404" pitchFamily="49" charset="0"/>
                <a:cs typeface="B Titr" panose="00000700000000000000" pitchFamily="2" charset="-78"/>
              </a:rPr>
              <a:t> مربوط به اسم ها</a:t>
            </a:r>
            <a:endParaRPr lang="en-US" b="1" dirty="0">
              <a:effectLst/>
              <a:latin typeface="Courier New" panose="02070309020205020404" pitchFamily="49" charset="0"/>
              <a:cs typeface="B Titr" panose="00000700000000000000" pitchFamily="2" charset="-78"/>
            </a:endParaRPr>
          </a:p>
        </p:txBody>
      </p:sp>
      <p:pic>
        <p:nvPicPr>
          <p:cNvPr id="7" name="Picture 6"/>
          <p:cNvPicPr>
            <a:picLocks noChangeAspect="1"/>
          </p:cNvPicPr>
          <p:nvPr/>
        </p:nvPicPr>
        <p:blipFill rotWithShape="1">
          <a:blip r:embed="rId3"/>
          <a:srcRect l="2234" t="20685" r="24575" b="9338"/>
          <a:stretch/>
        </p:blipFill>
        <p:spPr>
          <a:xfrm>
            <a:off x="175099" y="2097998"/>
            <a:ext cx="5447488" cy="2929608"/>
          </a:xfrm>
          <a:prstGeom prst="rect">
            <a:avLst/>
          </a:prstGeom>
        </p:spPr>
      </p:pic>
      <p:sp>
        <p:nvSpPr>
          <p:cNvPr id="8" name="Title 1"/>
          <p:cNvSpPr>
            <a:spLocks noGrp="1"/>
          </p:cNvSpPr>
          <p:nvPr>
            <p:ph type="title"/>
          </p:nvPr>
        </p:nvSpPr>
        <p:spPr>
          <a:xfrm>
            <a:off x="709909" y="147004"/>
            <a:ext cx="8259098" cy="763526"/>
          </a:xfrm>
        </p:spPr>
        <p:txBody>
          <a:bodyPr/>
          <a:lstStyle/>
          <a:p>
            <a:r>
              <a:rPr lang="en-US" b="1" dirty="0">
                <a:latin typeface="Times New Roman" panose="02020603050405020304" pitchFamily="18" charset="0"/>
                <a:cs typeface="Times New Roman" panose="02020603050405020304" pitchFamily="18" charset="0"/>
              </a:rPr>
              <a:t>Feature engineering</a:t>
            </a:r>
          </a:p>
        </p:txBody>
      </p:sp>
    </p:spTree>
    <p:extLst>
      <p:ext uri="{BB962C8B-B14F-4D97-AF65-F5344CB8AC3E}">
        <p14:creationId xmlns:p14="http://schemas.microsoft.com/office/powerpoint/2010/main" val="24763623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9909" y="147004"/>
            <a:ext cx="8259098" cy="763526"/>
          </a:xfrm>
        </p:spPr>
        <p:txBody>
          <a:bodyPr/>
          <a:lstStyle/>
          <a:p>
            <a:r>
              <a:rPr lang="en-US" b="1" dirty="0">
                <a:latin typeface="Times New Roman" panose="02020603050405020304" pitchFamily="18" charset="0"/>
                <a:cs typeface="Times New Roman" panose="02020603050405020304" pitchFamily="18" charset="0"/>
              </a:rPr>
              <a:t>Feature engineering</a:t>
            </a:r>
          </a:p>
        </p:txBody>
      </p:sp>
      <p:pic>
        <p:nvPicPr>
          <p:cNvPr id="5" name="Picture 4"/>
          <p:cNvPicPr>
            <a:picLocks noChangeAspect="1"/>
          </p:cNvPicPr>
          <p:nvPr/>
        </p:nvPicPr>
        <p:blipFill rotWithShape="1">
          <a:blip r:embed="rId2"/>
          <a:srcRect l="3405" t="21785" r="39787" b="10887"/>
          <a:stretch/>
        </p:blipFill>
        <p:spPr>
          <a:xfrm>
            <a:off x="180142" y="1285490"/>
            <a:ext cx="5447490" cy="3631661"/>
          </a:xfrm>
          <a:prstGeom prst="rect">
            <a:avLst/>
          </a:prstGeom>
        </p:spPr>
      </p:pic>
      <p:sp>
        <p:nvSpPr>
          <p:cNvPr id="6" name="TextBox 5"/>
          <p:cNvSpPr txBox="1"/>
          <p:nvPr/>
        </p:nvSpPr>
        <p:spPr>
          <a:xfrm>
            <a:off x="6062133" y="1998133"/>
            <a:ext cx="2692400" cy="1992853"/>
          </a:xfrm>
          <a:prstGeom prst="rect">
            <a:avLst/>
          </a:prstGeom>
          <a:noFill/>
        </p:spPr>
        <p:txBody>
          <a:bodyPr wrap="square" rtlCol="0">
            <a:spAutoFit/>
          </a:bodyPr>
          <a:lstStyle/>
          <a:p>
            <a:pPr algn="ctr" rtl="1">
              <a:lnSpc>
                <a:spcPct val="150000"/>
              </a:lnSpc>
            </a:pPr>
            <a:r>
              <a:rPr lang="fa-IR" sz="2000" dirty="0">
                <a:cs typeface="B Titr" panose="00000700000000000000" pitchFamily="2" charset="-78"/>
              </a:rPr>
              <a:t>اضافه کردن </a:t>
            </a:r>
            <a:r>
              <a:rPr lang="en-US" sz="2400" b="1" dirty="0">
                <a:latin typeface="Times New Roman" panose="02020603050405020304" pitchFamily="18" charset="0"/>
                <a:cs typeface="Times New Roman" panose="02020603050405020304" pitchFamily="18" charset="0"/>
              </a:rPr>
              <a:t>feature</a:t>
            </a:r>
            <a:r>
              <a:rPr lang="fa-IR" sz="2000" dirty="0">
                <a:cs typeface="B Titr" panose="00000700000000000000" pitchFamily="2" charset="-78"/>
              </a:rPr>
              <a:t> هایی که میتوانند به ما کمک کنند و افزایش تعداد ستون ها به 14 تا</a:t>
            </a:r>
            <a:endParaRPr lang="en-US" sz="2000" dirty="0">
              <a:cs typeface="B Titr" panose="00000700000000000000" pitchFamily="2" charset="-78"/>
            </a:endParaRPr>
          </a:p>
        </p:txBody>
      </p:sp>
    </p:spTree>
    <p:extLst>
      <p:ext uri="{BB962C8B-B14F-4D97-AF65-F5344CB8AC3E}">
        <p14:creationId xmlns:p14="http://schemas.microsoft.com/office/powerpoint/2010/main" val="13003950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obust Scaling on Toy Data — scikit-learn 0.18.2 documenta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202" y="1660882"/>
            <a:ext cx="8901798" cy="2967266"/>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a:spLocks noGrp="1"/>
          </p:cNvSpPr>
          <p:nvPr>
            <p:ph type="title"/>
          </p:nvPr>
        </p:nvSpPr>
        <p:spPr>
          <a:xfrm>
            <a:off x="709909" y="147004"/>
            <a:ext cx="8259098" cy="763526"/>
          </a:xfrm>
        </p:spPr>
        <p:txBody>
          <a:bodyPr/>
          <a:lstStyle/>
          <a:p>
            <a:r>
              <a:rPr lang="en-US" b="1" dirty="0">
                <a:latin typeface="Times New Roman" panose="02020603050405020304" pitchFamily="18" charset="0"/>
                <a:cs typeface="Times New Roman" panose="02020603050405020304" pitchFamily="18" charset="0"/>
              </a:rPr>
              <a:t>scaling</a:t>
            </a:r>
          </a:p>
        </p:txBody>
      </p:sp>
    </p:spTree>
    <p:extLst>
      <p:ext uri="{BB962C8B-B14F-4D97-AF65-F5344CB8AC3E}">
        <p14:creationId xmlns:p14="http://schemas.microsoft.com/office/powerpoint/2010/main" val="982976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a-IR" dirty="0"/>
              <a:t>فراخوانی کتاب خانه ها و پکیج های مورد نیاز در کد</a:t>
            </a:r>
            <a:br>
              <a:rPr lang="en-US" dirty="0"/>
            </a:br>
            <a:endParaRPr lang="en-US" dirty="0"/>
          </a:p>
        </p:txBody>
      </p:sp>
      <p:pic>
        <p:nvPicPr>
          <p:cNvPr id="5" name="Picture 4"/>
          <p:cNvPicPr>
            <a:picLocks noChangeAspect="1"/>
          </p:cNvPicPr>
          <p:nvPr/>
        </p:nvPicPr>
        <p:blipFill rotWithShape="1">
          <a:blip r:embed="rId2"/>
          <a:srcRect l="5764" t="20679" r="64375" b="6852"/>
          <a:stretch/>
        </p:blipFill>
        <p:spPr>
          <a:xfrm>
            <a:off x="190501" y="1185332"/>
            <a:ext cx="2787870" cy="3805767"/>
          </a:xfrm>
          <a:prstGeom prst="rect">
            <a:avLst/>
          </a:prstGeom>
        </p:spPr>
      </p:pic>
      <p:pic>
        <p:nvPicPr>
          <p:cNvPr id="6" name="Picture 5"/>
          <p:cNvPicPr>
            <a:picLocks noChangeAspect="1"/>
          </p:cNvPicPr>
          <p:nvPr/>
        </p:nvPicPr>
        <p:blipFill rotWithShape="1">
          <a:blip r:embed="rId3"/>
          <a:srcRect l="5763" t="20927" r="45835" b="24258"/>
          <a:stretch/>
        </p:blipFill>
        <p:spPr>
          <a:xfrm>
            <a:off x="2978371" y="1185332"/>
            <a:ext cx="5980817" cy="3809875"/>
          </a:xfrm>
          <a:prstGeom prst="rect">
            <a:avLst/>
          </a:prstGeom>
        </p:spPr>
      </p:pic>
    </p:spTree>
    <p:extLst>
      <p:ext uri="{BB962C8B-B14F-4D97-AF65-F5344CB8AC3E}">
        <p14:creationId xmlns:p14="http://schemas.microsoft.com/office/powerpoint/2010/main" val="4103309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ython - Can anyone explain me StandardScaler? - Stack Overflo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3842" y="1165290"/>
            <a:ext cx="4772026" cy="397821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a:spLocks noGrp="1"/>
          </p:cNvSpPr>
          <p:nvPr>
            <p:ph type="title"/>
          </p:nvPr>
        </p:nvSpPr>
        <p:spPr>
          <a:xfrm>
            <a:off x="709909" y="147004"/>
            <a:ext cx="8259098" cy="763526"/>
          </a:xfrm>
        </p:spPr>
        <p:txBody>
          <a:bodyPr/>
          <a:lstStyle/>
          <a:p>
            <a:r>
              <a:rPr lang="en-US" b="1" dirty="0">
                <a:latin typeface="Times New Roman" panose="02020603050405020304" pitchFamily="18" charset="0"/>
                <a:cs typeface="Times New Roman" panose="02020603050405020304" pitchFamily="18" charset="0"/>
              </a:rPr>
              <a:t>scaling</a:t>
            </a:r>
          </a:p>
        </p:txBody>
      </p:sp>
    </p:spTree>
    <p:extLst>
      <p:ext uri="{BB962C8B-B14F-4D97-AF65-F5344CB8AC3E}">
        <p14:creationId xmlns:p14="http://schemas.microsoft.com/office/powerpoint/2010/main" val="26064312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709909" y="147004"/>
            <a:ext cx="8259098" cy="763526"/>
          </a:xfrm>
        </p:spPr>
        <p:txBody>
          <a:bodyPr/>
          <a:lstStyle/>
          <a:p>
            <a:r>
              <a:rPr lang="en-US" b="1" dirty="0">
                <a:latin typeface="Times New Roman" panose="02020603050405020304" pitchFamily="18" charset="0"/>
                <a:cs typeface="Times New Roman" panose="02020603050405020304" pitchFamily="18" charset="0"/>
              </a:rPr>
              <a:t>scaling</a:t>
            </a:r>
          </a:p>
        </p:txBody>
      </p:sp>
      <p:pic>
        <p:nvPicPr>
          <p:cNvPr id="5" name="Picture 4"/>
          <p:cNvPicPr>
            <a:picLocks noChangeAspect="1"/>
          </p:cNvPicPr>
          <p:nvPr/>
        </p:nvPicPr>
        <p:blipFill rotWithShape="1">
          <a:blip r:embed="rId2"/>
          <a:srcRect l="3317" t="22627" r="1059" b="26356"/>
          <a:stretch/>
        </p:blipFill>
        <p:spPr>
          <a:xfrm>
            <a:off x="203315" y="1745033"/>
            <a:ext cx="8816491" cy="2645924"/>
          </a:xfrm>
          <a:prstGeom prst="rect">
            <a:avLst/>
          </a:prstGeom>
        </p:spPr>
      </p:pic>
    </p:spTree>
    <p:extLst>
      <p:ext uri="{BB962C8B-B14F-4D97-AF65-F5344CB8AC3E}">
        <p14:creationId xmlns:p14="http://schemas.microsoft.com/office/powerpoint/2010/main" val="29002492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30200" y="1277781"/>
            <a:ext cx="8229600" cy="678426"/>
          </a:xfrm>
        </p:spPr>
        <p:txBody>
          <a:bodyPr>
            <a:normAutofit/>
          </a:bodyPr>
          <a:lstStyle/>
          <a:p>
            <a:r>
              <a:rPr lang="en-US" sz="3600" b="1" dirty="0">
                <a:latin typeface="Times New Roman" panose="02020603050405020304" pitchFamily="18" charset="0"/>
                <a:cs typeface="Times New Roman" panose="02020603050405020304" pitchFamily="18" charset="0"/>
              </a:rPr>
              <a:t>k-means Clustering</a:t>
            </a:r>
          </a:p>
          <a:p>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30961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4914900" y="147481"/>
            <a:ext cx="8229600" cy="67842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600" b="1" dirty="0">
                <a:solidFill>
                  <a:srgbClr val="9EFF29"/>
                </a:solidFill>
                <a:latin typeface="Times New Roman" panose="02020603050405020304" pitchFamily="18" charset="0"/>
                <a:cs typeface="Times New Roman" panose="02020603050405020304" pitchFamily="18" charset="0"/>
              </a:rPr>
              <a:t>k-means Clustering</a:t>
            </a:r>
          </a:p>
          <a:p>
            <a:endParaRPr lang="en-US" sz="3600" dirty="0">
              <a:solidFill>
                <a:srgbClr val="9EFF29"/>
              </a:solidFill>
              <a:latin typeface="Times New Roman" panose="02020603050405020304" pitchFamily="18" charset="0"/>
              <a:cs typeface="Times New Roman" panose="02020603050405020304" pitchFamily="18" charset="0"/>
            </a:endParaRPr>
          </a:p>
        </p:txBody>
      </p:sp>
      <p:pic>
        <p:nvPicPr>
          <p:cNvPr id="3074" name="Picture 2" descr="hartigan algorith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74775"/>
            <a:ext cx="4676775" cy="330517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artigan algorith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7225" y="1374775"/>
            <a:ext cx="4676775" cy="3314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243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artigan algorith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1362075"/>
            <a:ext cx="4619625" cy="33147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artigan algorith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1362075"/>
            <a:ext cx="4648200" cy="3314700"/>
          </a:xfrm>
          <a:prstGeom prst="rect">
            <a:avLst/>
          </a:prstGeom>
          <a:noFill/>
          <a:extLst>
            <a:ext uri="{909E8E84-426E-40DD-AFC4-6F175D3DCCD1}">
              <a14:hiddenFill xmlns:a14="http://schemas.microsoft.com/office/drawing/2010/main">
                <a:solidFill>
                  <a:srgbClr val="FFFFFF"/>
                </a:solidFill>
              </a14:hiddenFill>
            </a:ext>
          </a:extLst>
        </p:spPr>
      </p:pic>
      <p:sp>
        <p:nvSpPr>
          <p:cNvPr id="6" name="Subtitle 2"/>
          <p:cNvSpPr txBox="1">
            <a:spLocks/>
          </p:cNvSpPr>
          <p:nvPr/>
        </p:nvSpPr>
        <p:spPr>
          <a:xfrm>
            <a:off x="4914900" y="147481"/>
            <a:ext cx="8229600" cy="67842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600" b="1" dirty="0">
                <a:solidFill>
                  <a:srgbClr val="9EFF29"/>
                </a:solidFill>
                <a:latin typeface="Times New Roman" panose="02020603050405020304" pitchFamily="18" charset="0"/>
                <a:cs typeface="Times New Roman" panose="02020603050405020304" pitchFamily="18" charset="0"/>
              </a:rPr>
              <a:t>k-means Clustering</a:t>
            </a:r>
          </a:p>
          <a:p>
            <a:endParaRPr lang="en-US" sz="3600" dirty="0">
              <a:solidFill>
                <a:srgbClr val="9EFF29"/>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84937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artigan algorith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4275" y="1412875"/>
            <a:ext cx="4629150" cy="3314700"/>
          </a:xfrm>
          <a:prstGeom prst="rect">
            <a:avLst/>
          </a:prstGeom>
          <a:noFill/>
          <a:extLst>
            <a:ext uri="{909E8E84-426E-40DD-AFC4-6F175D3DCCD1}">
              <a14:hiddenFill xmlns:a14="http://schemas.microsoft.com/office/drawing/2010/main">
                <a:solidFill>
                  <a:srgbClr val="FFFFFF"/>
                </a:solidFill>
              </a14:hiddenFill>
            </a:ext>
          </a:extLst>
        </p:spPr>
      </p:pic>
      <p:sp>
        <p:nvSpPr>
          <p:cNvPr id="5" name="Subtitle 2"/>
          <p:cNvSpPr txBox="1">
            <a:spLocks/>
          </p:cNvSpPr>
          <p:nvPr/>
        </p:nvSpPr>
        <p:spPr>
          <a:xfrm>
            <a:off x="4914900" y="147481"/>
            <a:ext cx="8229600" cy="67842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600" b="1" dirty="0">
                <a:solidFill>
                  <a:srgbClr val="9EFF29"/>
                </a:solidFill>
                <a:latin typeface="Times New Roman" panose="02020603050405020304" pitchFamily="18" charset="0"/>
                <a:cs typeface="Times New Roman" panose="02020603050405020304" pitchFamily="18" charset="0"/>
              </a:rPr>
              <a:t>k-means Clustering</a:t>
            </a:r>
          </a:p>
          <a:p>
            <a:endParaRPr lang="en-US" sz="3600" dirty="0">
              <a:solidFill>
                <a:srgbClr val="9EFF29"/>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56055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الگوریتم K-Mea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475" y="1520825"/>
            <a:ext cx="8582025" cy="3050642"/>
          </a:xfrm>
          <a:prstGeom prst="rect">
            <a:avLst/>
          </a:prstGeom>
          <a:noFill/>
          <a:extLst>
            <a:ext uri="{909E8E84-426E-40DD-AFC4-6F175D3DCCD1}">
              <a14:hiddenFill xmlns:a14="http://schemas.microsoft.com/office/drawing/2010/main">
                <a:solidFill>
                  <a:srgbClr val="FFFFFF"/>
                </a:solidFill>
              </a14:hiddenFill>
            </a:ext>
          </a:extLst>
        </p:spPr>
      </p:pic>
      <p:sp>
        <p:nvSpPr>
          <p:cNvPr id="5" name="Subtitle 2"/>
          <p:cNvSpPr txBox="1">
            <a:spLocks/>
          </p:cNvSpPr>
          <p:nvPr/>
        </p:nvSpPr>
        <p:spPr>
          <a:xfrm>
            <a:off x="4914900" y="147481"/>
            <a:ext cx="8229600" cy="67842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600" b="1" dirty="0">
                <a:solidFill>
                  <a:srgbClr val="9EFF29"/>
                </a:solidFill>
                <a:latin typeface="Times New Roman" panose="02020603050405020304" pitchFamily="18" charset="0"/>
                <a:cs typeface="Times New Roman" panose="02020603050405020304" pitchFamily="18" charset="0"/>
              </a:rPr>
              <a:t>k-means Clustering</a:t>
            </a:r>
          </a:p>
          <a:p>
            <a:endParaRPr lang="en-US" sz="3600" dirty="0">
              <a:solidFill>
                <a:srgbClr val="9EFF29"/>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10271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915" t="18002" r="47659" b="7861"/>
          <a:stretch/>
        </p:blipFill>
        <p:spPr>
          <a:xfrm>
            <a:off x="2256818" y="1241035"/>
            <a:ext cx="4474724" cy="3700616"/>
          </a:xfrm>
          <a:prstGeom prst="rect">
            <a:avLst/>
          </a:prstGeom>
        </p:spPr>
      </p:pic>
      <p:sp>
        <p:nvSpPr>
          <p:cNvPr id="5" name="Subtitle 2"/>
          <p:cNvSpPr txBox="1">
            <a:spLocks/>
          </p:cNvSpPr>
          <p:nvPr/>
        </p:nvSpPr>
        <p:spPr>
          <a:xfrm>
            <a:off x="4902200" y="134781"/>
            <a:ext cx="8229600" cy="67842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600" b="1" dirty="0">
                <a:solidFill>
                  <a:srgbClr val="9EFF29"/>
                </a:solidFill>
                <a:latin typeface="Times New Roman" panose="02020603050405020304" pitchFamily="18" charset="0"/>
                <a:cs typeface="Times New Roman" panose="02020603050405020304" pitchFamily="18" charset="0"/>
              </a:rPr>
              <a:t>k-means Clustering</a:t>
            </a:r>
          </a:p>
          <a:p>
            <a:endParaRPr lang="en-US" sz="3600" dirty="0">
              <a:solidFill>
                <a:srgbClr val="9EFF29"/>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66803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63582" y="951814"/>
            <a:ext cx="8636683" cy="2460252"/>
          </a:xfrm>
        </p:spPr>
        <p:txBody>
          <a:bodyPr>
            <a:normAutofit/>
          </a:bodyPr>
          <a:lstStyle/>
          <a:p>
            <a:pPr algn="ctr"/>
            <a:r>
              <a:rPr lang="en-US" sz="3600" b="1" dirty="0">
                <a:latin typeface="Times New Roman" panose="02020603050405020304" pitchFamily="18" charset="0"/>
                <a:cs typeface="Times New Roman" panose="02020603050405020304" pitchFamily="18" charset="0"/>
              </a:rPr>
              <a:t>Agglomerative &amp; Divisive</a:t>
            </a:r>
          </a:p>
          <a:p>
            <a:pPr algn="ctr"/>
            <a:r>
              <a:rPr lang="en-US" sz="3600" b="1" dirty="0">
                <a:latin typeface="Times New Roman" panose="02020603050405020304" pitchFamily="18" charset="0"/>
                <a:cs typeface="Times New Roman" panose="02020603050405020304" pitchFamily="18" charset="0"/>
              </a:rPr>
              <a:t> clustering</a:t>
            </a:r>
          </a:p>
        </p:txBody>
      </p:sp>
    </p:spTree>
    <p:extLst>
      <p:ext uri="{BB962C8B-B14F-4D97-AF65-F5344CB8AC3E}">
        <p14:creationId xmlns:p14="http://schemas.microsoft.com/office/powerpoint/2010/main" val="35386751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ierarchical Clustering Analysis | Different Types of Hierarchical  Cluster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9575" y="1435190"/>
            <a:ext cx="6016625" cy="3219359"/>
          </a:xfrm>
          <a:prstGeom prst="rect">
            <a:avLst/>
          </a:prstGeom>
          <a:noFill/>
          <a:extLst>
            <a:ext uri="{909E8E84-426E-40DD-AFC4-6F175D3DCCD1}">
              <a14:hiddenFill xmlns:a14="http://schemas.microsoft.com/office/drawing/2010/main">
                <a:solidFill>
                  <a:srgbClr val="FFFFFF"/>
                </a:solidFill>
              </a14:hiddenFill>
            </a:ext>
          </a:extLst>
        </p:spPr>
      </p:pic>
      <p:sp>
        <p:nvSpPr>
          <p:cNvPr id="5" name="Subtitle 2"/>
          <p:cNvSpPr txBox="1">
            <a:spLocks/>
          </p:cNvSpPr>
          <p:nvPr/>
        </p:nvSpPr>
        <p:spPr>
          <a:xfrm>
            <a:off x="3759199" y="181348"/>
            <a:ext cx="8229600" cy="67842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700" b="1" dirty="0">
                <a:solidFill>
                  <a:srgbClr val="9EFF29"/>
                </a:solidFill>
                <a:latin typeface="Times New Roman" panose="02020603050405020304" pitchFamily="18" charset="0"/>
                <a:cs typeface="Times New Roman" panose="02020603050405020304" pitchFamily="18" charset="0"/>
              </a:rPr>
              <a:t>agglomerative &amp; Divisive clustering</a:t>
            </a:r>
          </a:p>
        </p:txBody>
      </p:sp>
    </p:spTree>
    <p:extLst>
      <p:ext uri="{BB962C8B-B14F-4D97-AF65-F5344CB8AC3E}">
        <p14:creationId xmlns:p14="http://schemas.microsoft.com/office/powerpoint/2010/main" val="1406796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733383" y="2522886"/>
            <a:ext cx="7156173" cy="725349"/>
          </a:xfrm>
        </p:spPr>
        <p:txBody>
          <a:bodyPr>
            <a:noAutofit/>
          </a:bodyPr>
          <a:lstStyle/>
          <a:p>
            <a:pPr algn="r" rtl="1">
              <a:lnSpc>
                <a:spcPct val="150000"/>
              </a:lnSpc>
            </a:pPr>
            <a:r>
              <a:rPr lang="fa-IR" sz="2400" dirty="0">
                <a:effectLst/>
                <a:cs typeface="B Titr" panose="00000700000000000000" pitchFamily="2" charset="-78"/>
              </a:rPr>
              <a:t>در این پروژه ما با استفاده از دیتاست یک سوپرمارکت قصد داریم مارکتینگ را به صورتی انجام دهیم که قابل پیشبینی باشد</a:t>
            </a:r>
            <a:br>
              <a:rPr lang="fa-IR" sz="2400" dirty="0">
                <a:effectLst/>
                <a:cs typeface="B Titr" panose="00000700000000000000" pitchFamily="2" charset="-78"/>
              </a:rPr>
            </a:br>
            <a:r>
              <a:rPr lang="fa-IR" sz="2400" dirty="0">
                <a:effectLst/>
                <a:cs typeface="B Titr" panose="00000700000000000000" pitchFamily="2" charset="-78"/>
              </a:rPr>
              <a:t>این کار را با استفاده از </a:t>
            </a:r>
            <a:r>
              <a:rPr lang="en-US" sz="2800" b="1" dirty="0">
                <a:effectLst/>
                <a:latin typeface="Times New Roman" panose="02020603050405020304" pitchFamily="18" charset="0"/>
                <a:cs typeface="Times New Roman" panose="02020603050405020304" pitchFamily="18" charset="0"/>
              </a:rPr>
              <a:t>clustering algorithms</a:t>
            </a:r>
            <a:br>
              <a:rPr lang="fa-IR" sz="2400" dirty="0">
                <a:effectLst/>
                <a:cs typeface="B Titr" panose="00000700000000000000" pitchFamily="2" charset="-78"/>
              </a:rPr>
            </a:br>
            <a:r>
              <a:rPr lang="fa-IR" sz="2400" dirty="0">
                <a:effectLst/>
                <a:cs typeface="B Titr" panose="00000700000000000000" pitchFamily="2" charset="-78"/>
              </a:rPr>
              <a:t>انجام میدهیم و مشتریان و فاکتورهای خرید مختلف را بر اساس الگوهای دریافتی به گروه های مشخص تقسیم میکنیم و روی آن گروه  ها تحلیل را انجام میدهیم</a:t>
            </a:r>
            <a:br>
              <a:rPr lang="fa-IR" sz="2400" dirty="0">
                <a:effectLst/>
                <a:cs typeface="B Titr" panose="00000700000000000000" pitchFamily="2" charset="-78"/>
              </a:rPr>
            </a:br>
            <a:endParaRPr lang="en-US" sz="2400" dirty="0">
              <a:cs typeface="B Titr" panose="00000700000000000000" pitchFamily="2" charset="-78"/>
            </a:endParaRPr>
          </a:p>
        </p:txBody>
      </p:sp>
    </p:spTree>
    <p:extLst>
      <p:ext uri="{BB962C8B-B14F-4D97-AF65-F5344CB8AC3E}">
        <p14:creationId xmlns:p14="http://schemas.microsoft.com/office/powerpoint/2010/main" val="11016338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0" name="Picture 4" descr="Agglomerative &amp; Divisive Clustering - CFA, FRM, and Actuarial Exams Study  Note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06163" y="1263616"/>
            <a:ext cx="6906706" cy="3547216"/>
          </a:xfrm>
          <a:prstGeom prst="rect">
            <a:avLst/>
          </a:prstGeom>
          <a:noFill/>
          <a:extLst>
            <a:ext uri="{909E8E84-426E-40DD-AFC4-6F175D3DCCD1}">
              <a14:hiddenFill xmlns:a14="http://schemas.microsoft.com/office/drawing/2010/main">
                <a:solidFill>
                  <a:srgbClr val="FFFFFF"/>
                </a:solidFill>
              </a14:hiddenFill>
            </a:ext>
          </a:extLst>
        </p:spPr>
      </p:pic>
      <p:sp>
        <p:nvSpPr>
          <p:cNvPr id="6" name="Subtitle 2"/>
          <p:cNvSpPr txBox="1">
            <a:spLocks/>
          </p:cNvSpPr>
          <p:nvPr/>
        </p:nvSpPr>
        <p:spPr>
          <a:xfrm>
            <a:off x="3759199" y="181348"/>
            <a:ext cx="8229600" cy="67842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700" b="1" dirty="0">
                <a:solidFill>
                  <a:srgbClr val="9EFF29"/>
                </a:solidFill>
                <a:latin typeface="Times New Roman" panose="02020603050405020304" pitchFamily="18" charset="0"/>
                <a:cs typeface="Times New Roman" panose="02020603050405020304" pitchFamily="18" charset="0"/>
              </a:rPr>
              <a:t>agglomerative &amp; Divisive clustering</a:t>
            </a:r>
          </a:p>
        </p:txBody>
      </p:sp>
    </p:spTree>
    <p:extLst>
      <p:ext uri="{BB962C8B-B14F-4D97-AF65-F5344CB8AC3E}">
        <p14:creationId xmlns:p14="http://schemas.microsoft.com/office/powerpoint/2010/main" val="20220992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ierarchical clustering explained | by Prasad Pai | Towards Data Scienc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9474" y="1401762"/>
            <a:ext cx="5159444" cy="3233738"/>
          </a:xfrm>
          <a:prstGeom prst="rect">
            <a:avLst/>
          </a:prstGeom>
          <a:noFill/>
          <a:extLst>
            <a:ext uri="{909E8E84-426E-40DD-AFC4-6F175D3DCCD1}">
              <a14:hiddenFill xmlns:a14="http://schemas.microsoft.com/office/drawing/2010/main">
                <a:solidFill>
                  <a:srgbClr val="FFFFFF"/>
                </a:solidFill>
              </a14:hiddenFill>
            </a:ext>
          </a:extLst>
        </p:spPr>
      </p:pic>
      <p:sp>
        <p:nvSpPr>
          <p:cNvPr id="7" name="Subtitle 2"/>
          <p:cNvSpPr txBox="1">
            <a:spLocks/>
          </p:cNvSpPr>
          <p:nvPr/>
        </p:nvSpPr>
        <p:spPr>
          <a:xfrm>
            <a:off x="3759199" y="181348"/>
            <a:ext cx="8229600" cy="67842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700" b="1" dirty="0">
                <a:solidFill>
                  <a:srgbClr val="9EFF29"/>
                </a:solidFill>
                <a:latin typeface="Times New Roman" panose="02020603050405020304" pitchFamily="18" charset="0"/>
                <a:cs typeface="Times New Roman" panose="02020603050405020304" pitchFamily="18" charset="0"/>
              </a:rPr>
              <a:t>agglomerative &amp; Divisive clustering</a:t>
            </a:r>
          </a:p>
        </p:txBody>
      </p:sp>
    </p:spTree>
    <p:extLst>
      <p:ext uri="{BB962C8B-B14F-4D97-AF65-F5344CB8AC3E}">
        <p14:creationId xmlns:p14="http://schemas.microsoft.com/office/powerpoint/2010/main" val="28580682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25768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715123" y="2703980"/>
            <a:ext cx="3958065" cy="763525"/>
          </a:xfrm>
        </p:spPr>
        <p:txBody>
          <a:bodyPr>
            <a:normAutofit fontScale="90000"/>
          </a:bodyPr>
          <a:lstStyle/>
          <a:p>
            <a:pPr algn="ctr"/>
            <a:r>
              <a:rPr lang="fa-IR" dirty="0">
                <a:solidFill>
                  <a:schemeClr val="tx1"/>
                </a:solidFill>
                <a:cs typeface="B Titr" panose="00000700000000000000" pitchFamily="2" charset="-78"/>
              </a:rPr>
              <a:t>ما پروژه را به قسمت های مختلفی تقسیم کردیم که به طور جدا به هر قسمت خواهیم پرداخت</a:t>
            </a:r>
            <a:endParaRPr lang="en-US" dirty="0">
              <a:solidFill>
                <a:schemeClr val="tx1"/>
              </a:solidFill>
              <a:cs typeface="B Titr" panose="00000700000000000000" pitchFamily="2" charset="-78"/>
            </a:endParaRPr>
          </a:p>
        </p:txBody>
      </p:sp>
      <p:pic>
        <p:nvPicPr>
          <p:cNvPr id="11" name="Picture 10"/>
          <p:cNvPicPr>
            <a:picLocks noChangeAspect="1"/>
          </p:cNvPicPr>
          <p:nvPr/>
        </p:nvPicPr>
        <p:blipFill rotWithShape="1">
          <a:blip r:embed="rId2"/>
          <a:srcRect l="2478" t="21684" r="75288" b="10231"/>
          <a:stretch/>
        </p:blipFill>
        <p:spPr>
          <a:xfrm>
            <a:off x="1618850" y="1144987"/>
            <a:ext cx="2253434" cy="3881512"/>
          </a:xfrm>
          <a:prstGeom prst="rect">
            <a:avLst/>
          </a:prstGeom>
        </p:spPr>
      </p:pic>
    </p:spTree>
    <p:extLst>
      <p:ext uri="{BB962C8B-B14F-4D97-AF65-F5344CB8AC3E}">
        <p14:creationId xmlns:p14="http://schemas.microsoft.com/office/powerpoint/2010/main" val="4170783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2156" t="23370" r="52630" b="50719"/>
          <a:stretch/>
        </p:blipFill>
        <p:spPr>
          <a:xfrm>
            <a:off x="167109" y="1655544"/>
            <a:ext cx="8808518" cy="2839453"/>
          </a:xfrm>
          <a:prstGeom prst="rect">
            <a:avLst/>
          </a:prstGeom>
        </p:spPr>
      </p:pic>
      <p:sp>
        <p:nvSpPr>
          <p:cNvPr id="4" name="Rectangle 3"/>
          <p:cNvSpPr/>
          <p:nvPr/>
        </p:nvSpPr>
        <p:spPr>
          <a:xfrm>
            <a:off x="3878983" y="31028"/>
            <a:ext cx="5245767" cy="1015663"/>
          </a:xfrm>
          <a:prstGeom prst="rect">
            <a:avLst/>
          </a:prstGeom>
        </p:spPr>
        <p:txBody>
          <a:bodyPr wrap="square">
            <a:spAutoFit/>
          </a:bodyPr>
          <a:lstStyle/>
          <a:p>
            <a:pPr algn="just" rtl="1"/>
            <a:r>
              <a:rPr lang="fa-IR" sz="2000" dirty="0">
                <a:solidFill>
                  <a:srgbClr val="9EFF29"/>
                </a:solidFill>
                <a:latin typeface="Courier New" panose="02070309020205020404" pitchFamily="49" charset="0"/>
                <a:cs typeface="B Titr" panose="00000700000000000000" pitchFamily="2" charset="-78"/>
              </a:rPr>
              <a:t>در این قسمت مشخص میکنیم که چگونه هیستوگرام و نمودار جعبه ای برای هر کدام از مقادیر را میتوانیم رسم کنیم تا ساده تر تحلیل کنیم   </a:t>
            </a:r>
            <a:endParaRPr lang="fa-IR" sz="2000" b="0" dirty="0">
              <a:solidFill>
                <a:srgbClr val="9EFF29"/>
              </a:solidFill>
              <a:effectLst/>
              <a:latin typeface="Courier New" panose="02070309020205020404" pitchFamily="49" charset="0"/>
              <a:cs typeface="B Titr" panose="00000700000000000000" pitchFamily="2" charset="-78"/>
            </a:endParaRPr>
          </a:p>
        </p:txBody>
      </p:sp>
    </p:spTree>
    <p:extLst>
      <p:ext uri="{BB962C8B-B14F-4D97-AF65-F5344CB8AC3E}">
        <p14:creationId xmlns:p14="http://schemas.microsoft.com/office/powerpoint/2010/main" val="109100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3512" t="30132" r="52871" b="33934"/>
          <a:stretch/>
        </p:blipFill>
        <p:spPr>
          <a:xfrm>
            <a:off x="424842" y="1178172"/>
            <a:ext cx="8257145" cy="3826481"/>
          </a:xfrm>
          <a:prstGeom prst="rect">
            <a:avLst/>
          </a:prstGeom>
        </p:spPr>
      </p:pic>
      <p:sp>
        <p:nvSpPr>
          <p:cNvPr id="2" name="Rectangle 1"/>
          <p:cNvSpPr/>
          <p:nvPr/>
        </p:nvSpPr>
        <p:spPr>
          <a:xfrm>
            <a:off x="2877954" y="96793"/>
            <a:ext cx="6140918" cy="1754326"/>
          </a:xfrm>
          <a:prstGeom prst="rect">
            <a:avLst/>
          </a:prstGeom>
        </p:spPr>
        <p:txBody>
          <a:bodyPr wrap="square">
            <a:spAutoFit/>
          </a:bodyPr>
          <a:lstStyle/>
          <a:p>
            <a:pPr algn="just" rtl="1"/>
            <a:r>
              <a:rPr lang="fa-IR" dirty="0">
                <a:solidFill>
                  <a:srgbClr val="9EFF29"/>
                </a:solidFill>
                <a:latin typeface="Courier New" panose="02070309020205020404" pitchFamily="49" charset="0"/>
                <a:cs typeface="B Titr" panose="00000700000000000000" pitchFamily="2" charset="-78"/>
              </a:rPr>
              <a:t>داده های پرت روی یادگیری ما اثر میگذارند پس ما لازم داریم </a:t>
            </a:r>
          </a:p>
          <a:p>
            <a:pPr algn="just" rtl="1"/>
            <a:r>
              <a:rPr lang="fa-IR" dirty="0">
                <a:solidFill>
                  <a:srgbClr val="9EFF29"/>
                </a:solidFill>
                <a:latin typeface="Courier New" panose="02070309020205020404" pitchFamily="49" charset="0"/>
                <a:cs typeface="B Titr" panose="00000700000000000000" pitchFamily="2" charset="-78"/>
              </a:rPr>
              <a:t>آنها را شناسایی کنیم</a:t>
            </a:r>
          </a:p>
          <a:p>
            <a:pPr algn="just" rtl="1"/>
            <a:r>
              <a:rPr lang="fa-IR" dirty="0">
                <a:solidFill>
                  <a:srgbClr val="9EFF29"/>
                </a:solidFill>
                <a:latin typeface="Courier New" panose="02070309020205020404" pitchFamily="49" charset="0"/>
                <a:cs typeface="B Titr" panose="00000700000000000000" pitchFamily="2" charset="-78"/>
              </a:rPr>
              <a:t>این کار را با استفاده از نمودار جعبه ای انجام میدهیم و باکس </a:t>
            </a:r>
          </a:p>
          <a:p>
            <a:pPr algn="just" rtl="1"/>
            <a:endParaRPr lang="fa-IR" dirty="0">
              <a:solidFill>
                <a:srgbClr val="9EFF29"/>
              </a:solidFill>
              <a:latin typeface="Courier New" panose="02070309020205020404" pitchFamily="49" charset="0"/>
              <a:cs typeface="B Titr" panose="00000700000000000000" pitchFamily="2" charset="-78"/>
            </a:endParaRPr>
          </a:p>
          <a:p>
            <a:pPr algn="just" rtl="1"/>
            <a:r>
              <a:rPr lang="fa-IR" dirty="0">
                <a:solidFill>
                  <a:srgbClr val="9EFF29"/>
                </a:solidFill>
                <a:latin typeface="Courier New" panose="02070309020205020404" pitchFamily="49" charset="0"/>
                <a:cs typeface="B Titr" panose="00000700000000000000" pitchFamily="2" charset="-78"/>
              </a:rPr>
              <a:t>            وسط را که از 25 تا 75 درصد را شامل میشود به عنوان داده های                  </a:t>
            </a:r>
            <a:r>
              <a:rPr lang="fa-IR" dirty="0">
                <a:solidFill>
                  <a:schemeClr val="bg1"/>
                </a:solidFill>
                <a:latin typeface="Courier New" panose="02070309020205020404" pitchFamily="49" charset="0"/>
                <a:cs typeface="B Titr" panose="00000700000000000000" pitchFamily="2" charset="-78"/>
              </a:rPr>
              <a:t>م</a:t>
            </a:r>
            <a:r>
              <a:rPr lang="fa-IR" dirty="0">
                <a:solidFill>
                  <a:srgbClr val="9EFF29"/>
                </a:solidFill>
                <a:latin typeface="Courier New" panose="02070309020205020404" pitchFamily="49" charset="0"/>
                <a:cs typeface="B Titr" panose="00000700000000000000" pitchFamily="2" charset="-78"/>
              </a:rPr>
              <a:t>         مهم شناسایی و بقیه را پرت در نظر میگیریم </a:t>
            </a:r>
            <a:endParaRPr lang="fa-IR" b="0" dirty="0">
              <a:solidFill>
                <a:srgbClr val="9EFF29"/>
              </a:solidFill>
              <a:effectLst/>
              <a:latin typeface="Courier New" panose="02070309020205020404" pitchFamily="49" charset="0"/>
              <a:cs typeface="B Titr" panose="00000700000000000000" pitchFamily="2" charset="-78"/>
            </a:endParaRPr>
          </a:p>
        </p:txBody>
      </p:sp>
    </p:spTree>
    <p:extLst>
      <p:ext uri="{BB962C8B-B14F-4D97-AF65-F5344CB8AC3E}">
        <p14:creationId xmlns:p14="http://schemas.microsoft.com/office/powerpoint/2010/main" val="24762607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l="3464" t="40350" r="55980" b="35453"/>
          <a:stretch/>
        </p:blipFill>
        <p:spPr>
          <a:xfrm>
            <a:off x="213542" y="1646461"/>
            <a:ext cx="8716915" cy="2925540"/>
          </a:xfrm>
          <a:prstGeom prst="rect">
            <a:avLst/>
          </a:prstGeom>
        </p:spPr>
      </p:pic>
      <p:sp>
        <p:nvSpPr>
          <p:cNvPr id="4" name="Rectangle 3"/>
          <p:cNvSpPr/>
          <p:nvPr/>
        </p:nvSpPr>
        <p:spPr>
          <a:xfrm>
            <a:off x="86628" y="135294"/>
            <a:ext cx="9066997" cy="830997"/>
          </a:xfrm>
          <a:prstGeom prst="rect">
            <a:avLst/>
          </a:prstGeom>
        </p:spPr>
        <p:txBody>
          <a:bodyPr wrap="square">
            <a:spAutoFit/>
          </a:bodyPr>
          <a:lstStyle/>
          <a:p>
            <a:pPr algn="r" rtl="1"/>
            <a:r>
              <a:rPr lang="fa-IR" sz="1600" dirty="0">
                <a:solidFill>
                  <a:srgbClr val="9EFF29"/>
                </a:solidFill>
                <a:latin typeface="Times New Roman" panose="02020603050405020304" pitchFamily="18" charset="0"/>
                <a:cs typeface="B Titr" panose="00000700000000000000" pitchFamily="2" charset="-78"/>
              </a:rPr>
              <a:t>پس از شناسایی داده های پرت لازم است که آنها را حذف کنیم </a:t>
            </a:r>
          </a:p>
          <a:p>
            <a:pPr algn="r" rtl="1"/>
            <a:r>
              <a:rPr lang="fa-IR" sz="1600" dirty="0">
                <a:solidFill>
                  <a:srgbClr val="9EFF29"/>
                </a:solidFill>
                <a:latin typeface="Times New Roman" panose="02020603050405020304" pitchFamily="18" charset="0"/>
                <a:cs typeface="B Titr" panose="00000700000000000000" pitchFamily="2" charset="-78"/>
              </a:rPr>
              <a:t>برای اینکه داده های خیلی زیادی حذف نشوند :</a:t>
            </a:r>
          </a:p>
          <a:p>
            <a:pPr algn="r" rtl="1"/>
            <a:r>
              <a:rPr lang="fa-IR" sz="1600" dirty="0">
                <a:solidFill>
                  <a:srgbClr val="9EFF29"/>
                </a:solidFill>
                <a:latin typeface="Times New Roman" panose="02020603050405020304" pitchFamily="18" charset="0"/>
                <a:cs typeface="B Titr" panose="00000700000000000000" pitchFamily="2" charset="-78"/>
              </a:rPr>
              <a:t>از باکس کمی خارج میشویم و علاوه بر طول باکس تا 1.5 برابر طول فاصله   </a:t>
            </a:r>
            <a:r>
              <a:rPr lang="fa-IR" sz="1600" dirty="0">
                <a:latin typeface="Times New Roman" panose="02020603050405020304" pitchFamily="18" charset="0"/>
                <a:cs typeface="B Titr" panose="00000700000000000000" pitchFamily="2" charset="-78"/>
              </a:rPr>
              <a:t>25 تا 75 درصد را در دوطرف باکس نگه میداریم</a:t>
            </a:r>
            <a:endParaRPr lang="fa-IR" sz="1600" b="0" dirty="0">
              <a:effectLst/>
              <a:latin typeface="Times New Roman" panose="02020603050405020304" pitchFamily="18" charset="0"/>
              <a:cs typeface="B Titr" panose="00000700000000000000" pitchFamily="2" charset="-78"/>
            </a:endParaRPr>
          </a:p>
        </p:txBody>
      </p:sp>
    </p:spTree>
    <p:extLst>
      <p:ext uri="{BB962C8B-B14F-4D97-AF65-F5344CB8AC3E}">
        <p14:creationId xmlns:p14="http://schemas.microsoft.com/office/powerpoint/2010/main" val="273194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197665" y="1114819"/>
            <a:ext cx="8447876" cy="2398402"/>
          </a:xfrm>
        </p:spPr>
        <p:txBody>
          <a:bodyPr>
            <a:normAutofit/>
          </a:bodyPr>
          <a:lstStyle/>
          <a:p>
            <a:pPr algn="ctr" rtl="1"/>
            <a:r>
              <a:rPr lang="fa-IR" sz="3200" dirty="0">
                <a:cs typeface="B Titr" panose="00000700000000000000" pitchFamily="2" charset="-78"/>
              </a:rPr>
              <a:t>استفاده از </a:t>
            </a:r>
            <a:r>
              <a:rPr lang="en-US" sz="3200" b="1" dirty="0" err="1">
                <a:latin typeface="Times New Roman" panose="02020603050405020304" pitchFamily="18" charset="0"/>
                <a:cs typeface="Times New Roman" panose="02020603050405020304" pitchFamily="18" charset="0"/>
              </a:rPr>
              <a:t>PCA</a:t>
            </a:r>
            <a:r>
              <a:rPr lang="en-US" sz="3200" b="1" dirty="0">
                <a:latin typeface="Times New Roman" panose="02020603050405020304" pitchFamily="18" charset="0"/>
                <a:cs typeface="Times New Roman" panose="02020603050405020304" pitchFamily="18" charset="0"/>
              </a:rPr>
              <a:t> Analysis</a:t>
            </a:r>
            <a:r>
              <a:rPr lang="fa-IR" sz="3200" dirty="0">
                <a:cs typeface="B Titr" panose="00000700000000000000" pitchFamily="2" charset="-78"/>
              </a:rPr>
              <a:t> </a:t>
            </a:r>
          </a:p>
          <a:p>
            <a:pPr algn="ctr" rtl="1"/>
            <a:r>
              <a:rPr lang="fa-IR" sz="3200" dirty="0">
                <a:cs typeface="B Titr" panose="00000700000000000000" pitchFamily="2" charset="-78"/>
              </a:rPr>
              <a:t>برای گروه بندی داده ها</a:t>
            </a:r>
            <a:endParaRPr lang="en-US" sz="3200" dirty="0">
              <a:cs typeface="B Titr" panose="00000700000000000000" pitchFamily="2" charset="-78"/>
            </a:endParaRPr>
          </a:p>
        </p:txBody>
      </p:sp>
    </p:spTree>
    <p:extLst>
      <p:ext uri="{BB962C8B-B14F-4D97-AF65-F5344CB8AC3E}">
        <p14:creationId xmlns:p14="http://schemas.microsoft.com/office/powerpoint/2010/main" val="33778997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3402" y="221076"/>
            <a:ext cx="8259098" cy="763526"/>
          </a:xfrm>
        </p:spPr>
        <p:txBody>
          <a:bodyPr>
            <a:normAutofit/>
          </a:bodyPr>
          <a:lstStyle/>
          <a:p>
            <a:r>
              <a:rPr lang="fa-IR" sz="2200" dirty="0">
                <a:effectLst/>
                <a:cs typeface="B Titr" panose="00000700000000000000" pitchFamily="2" charset="-78"/>
              </a:rPr>
              <a:t>) چیست؟ </a:t>
            </a:r>
            <a:r>
              <a:rPr lang="en-US" sz="2200" b="1" dirty="0">
                <a:effectLst/>
                <a:latin typeface="Times New Roman" panose="02020603050405020304" pitchFamily="18" charset="0"/>
                <a:cs typeface="Times New Roman" panose="02020603050405020304" pitchFamily="18" charset="0"/>
              </a:rPr>
              <a:t>Principal Component Analysis</a:t>
            </a:r>
            <a:r>
              <a:rPr lang="fa-IR" sz="2200" dirty="0">
                <a:effectLst/>
                <a:cs typeface="B Titr" panose="00000700000000000000" pitchFamily="2" charset="-78"/>
              </a:rPr>
              <a:t>(</a:t>
            </a:r>
            <a:r>
              <a:rPr lang="en-US" sz="2200" dirty="0">
                <a:effectLst/>
                <a:cs typeface="B Titr" panose="00000700000000000000" pitchFamily="2" charset="-78"/>
              </a:rPr>
              <a:t> </a:t>
            </a:r>
            <a:r>
              <a:rPr lang="en-US" sz="2200" b="1" dirty="0" err="1">
                <a:effectLst/>
                <a:latin typeface="Times New Roman" panose="02020603050405020304" pitchFamily="18" charset="0"/>
                <a:cs typeface="Times New Roman" panose="02020603050405020304" pitchFamily="18" charset="0"/>
              </a:rPr>
              <a:t>PCA</a:t>
            </a:r>
            <a:endParaRPr lang="en-US" sz="2200" b="1" dirty="0">
              <a:latin typeface="Times New Roman" panose="02020603050405020304" pitchFamily="18" charset="0"/>
              <a:cs typeface="Times New Roman" panose="02020603050405020304" pitchFamily="18" charset="0"/>
            </a:endParaRPr>
          </a:p>
        </p:txBody>
      </p:sp>
      <p:sp>
        <p:nvSpPr>
          <p:cNvPr id="4" name="Rectangle 3"/>
          <p:cNvSpPr/>
          <p:nvPr/>
        </p:nvSpPr>
        <p:spPr>
          <a:xfrm>
            <a:off x="211755" y="1276955"/>
            <a:ext cx="8821554" cy="3693319"/>
          </a:xfrm>
          <a:prstGeom prst="rect">
            <a:avLst/>
          </a:prstGeom>
        </p:spPr>
        <p:txBody>
          <a:bodyPr wrap="square">
            <a:spAutoFit/>
          </a:bodyPr>
          <a:lstStyle/>
          <a:p>
            <a:pPr algn="just" rtl="1"/>
            <a:r>
              <a:rPr lang="fa-IR" b="1" dirty="0">
                <a:solidFill>
                  <a:srgbClr val="1C1917"/>
                </a:solidFill>
                <a:latin typeface="Vazirmatn"/>
                <a:cs typeface="B Nazanin" panose="00000400000000000000" pitchFamily="2" charset="-78"/>
              </a:rPr>
              <a:t>تحلیل مولفه اساسی به بیان ساده، روشی برای استخراج متغیرهای مهم (به شکل مولفه) از مجموعه بزرگی متغیرهای موجود در یک مجموعه داده است. تحلیل مولفه اساسی در واقع یک مجموعه با بُعد پایین از ویژگی‌ها را از یک مجموعه دارای بُعد بالا استخراج می‌کند تا به ثبت اطلاعات بیشتر با تعداد کمتری از متغیرها کمک کند. بدین شکل، بصری‌سازی داده‌ها نیز معنادارتر می‌شود</a:t>
            </a:r>
            <a:endParaRPr lang="en-US" b="1" dirty="0">
              <a:solidFill>
                <a:srgbClr val="1C1917"/>
              </a:solidFill>
              <a:latin typeface="Vazirmatn"/>
              <a:cs typeface="B Nazanin" panose="00000400000000000000" pitchFamily="2" charset="-78"/>
            </a:endParaRPr>
          </a:p>
          <a:p>
            <a:pPr algn="just" rtl="1"/>
            <a:r>
              <a:rPr lang="fa-IR" b="1" dirty="0">
                <a:cs typeface="B Nazanin" panose="00000400000000000000" pitchFamily="2" charset="-78"/>
              </a:rPr>
              <a:t>ما ماتریس را به دو مولفه جداگانه تقسیم می کنیم : جهت و اندازه. سپس می توانیم ” جهت ” های داده ها و ” اندازه ” ی آن ( یا اینکه هر ” جهت ” چقدر مهم است ) را بشناسیم</a:t>
            </a:r>
            <a:endParaRPr lang="en-US" b="1" dirty="0">
              <a:cs typeface="B Nazanin" panose="00000400000000000000" pitchFamily="2" charset="-78"/>
            </a:endParaRPr>
          </a:p>
          <a:p>
            <a:pPr algn="just" rtl="1"/>
            <a:r>
              <a:rPr lang="fa-IR" b="1" dirty="0">
                <a:cs typeface="B Nazanin" panose="00000400000000000000" pitchFamily="2" charset="-78"/>
              </a:rPr>
              <a:t>ما داده های اصلی خود را برای همسو شدن با این جهت های مهم ( که ترکیبی از متغیر های اصلی ما هستند ) تبدیل خواهیم کرد</a:t>
            </a:r>
            <a:endParaRPr lang="en-US" b="1" dirty="0">
              <a:cs typeface="B Nazanin" panose="00000400000000000000" pitchFamily="2" charset="-78"/>
            </a:endParaRPr>
          </a:p>
          <a:p>
            <a:pPr algn="just" rtl="1"/>
            <a:r>
              <a:rPr lang="fa-IR" b="1" dirty="0">
                <a:cs typeface="B Nazanin" panose="00000400000000000000" pitchFamily="2" charset="-78"/>
              </a:rPr>
              <a:t>اینجا تحلیل دو بعدی است (و بنابراین ما دو جهت داریم)، موردی را در نظر بگیرید که در آن داده های ما ابعاد بیشتری دارند. با مشخص کردن این که کدام “جهت” “مهم ترین” است، می توانیم داده های خود را با حذف “جهت” های “کم اهمیت” به یک فضای کوچک تر کاهش دهیم. با نمایش داده ها در فضایی کوچک تر، می توانیم ابعاد فضای ویژگی ها را کاهش دهیم… اما به این دلیل که ما داده را در این “جهت” های متفاوت تغییر داده ایم، مطمئن می شویم که تمام متغیر های اصلی را در مدل خود نگه داشته ایم!</a:t>
            </a:r>
            <a:endParaRPr lang="en-US" b="1" dirty="0">
              <a:cs typeface="B Nazanin" panose="00000400000000000000" pitchFamily="2" charset="-78"/>
            </a:endParaRPr>
          </a:p>
        </p:txBody>
      </p:sp>
    </p:spTree>
    <p:extLst>
      <p:ext uri="{BB962C8B-B14F-4D97-AF65-F5344CB8AC3E}">
        <p14:creationId xmlns:p14="http://schemas.microsoft.com/office/powerpoint/2010/main" val="33681752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854</Words>
  <Application>Microsoft Office PowerPoint</Application>
  <PresentationFormat>On-screen Show (16:9)</PresentationFormat>
  <Paragraphs>75</Paragraphs>
  <Slides>32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Calibri</vt:lpstr>
      <vt:lpstr>Courier New</vt:lpstr>
      <vt:lpstr>Times New Roman</vt:lpstr>
      <vt:lpstr>Vazirmatn</vt:lpstr>
      <vt:lpstr>Office Theme</vt:lpstr>
      <vt:lpstr>بهبود عملکرد یک سوپرمارکت به وسیله تحلیل میزان فروش و محبوبیت کلاها توسط مشتریان در ساعات و روزهای مختلف  </vt:lpstr>
      <vt:lpstr>فراخوانی کتاب خانه ها و پکیج های مورد نیاز در کد </vt:lpstr>
      <vt:lpstr>در این پروژه ما با استفاده از دیتاست یک سوپرمارکت قصد داریم مارکتینگ را به صورتی انجام دهیم که قابل پیشبینی باشد این کار را با استفاده از clustering algorithms انجام میدهیم و مشتریان و فاکتورهای خرید مختلف را بر اساس الگوهای دریافتی به گروه های مشخص تقسیم میکنیم و روی آن گروه  ها تحلیل را انجام میدهیم </vt:lpstr>
      <vt:lpstr>ما پروژه را به قسمت های مختلفی تقسیم کردیم که به طور جدا به هر قسمت خواهیم پرداخت</vt:lpstr>
      <vt:lpstr>PowerPoint Presentation</vt:lpstr>
      <vt:lpstr>PowerPoint Presentation</vt:lpstr>
      <vt:lpstr>PowerPoint Presentation</vt:lpstr>
      <vt:lpstr>PowerPoint Presentation</vt:lpstr>
      <vt:lpstr>) چیست؟ Principal Component Analysis( PCA</vt:lpstr>
      <vt:lpstr>PowerPoint Presentation</vt:lpstr>
      <vt:lpstr>PowerPoint Presentation</vt:lpstr>
      <vt:lpstr>دیتاست شامل 12 feature و دو میلیون دیتا</vt:lpstr>
      <vt:lpstr>PowerPoint Presentation</vt:lpstr>
      <vt:lpstr>PowerPoint Presentation</vt:lpstr>
      <vt:lpstr>PowerPoint Presentation</vt:lpstr>
      <vt:lpstr>PowerPoint Presentation</vt:lpstr>
      <vt:lpstr>Feature engineering</vt:lpstr>
      <vt:lpstr>Feature engineering</vt:lpstr>
      <vt:lpstr>scaling</vt:lpstr>
      <vt:lpstr>scaling</vt:lpstr>
      <vt:lpstr>scaling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2023-08-12T10:02:28Z</dcterms:modified>
</cp:coreProperties>
</file>

<file path=docProps/thumbnail.jpeg>
</file>